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4" r:id="rId2"/>
  </p:sldMasterIdLst>
  <p:notesMasterIdLst>
    <p:notesMasterId r:id="rId38"/>
  </p:notesMasterIdLst>
  <p:sldIdLst>
    <p:sldId id="256" r:id="rId3"/>
    <p:sldId id="257" r:id="rId4"/>
    <p:sldId id="278" r:id="rId5"/>
    <p:sldId id="282" r:id="rId6"/>
    <p:sldId id="258" r:id="rId7"/>
    <p:sldId id="287" r:id="rId8"/>
    <p:sldId id="313" r:id="rId9"/>
    <p:sldId id="308" r:id="rId10"/>
    <p:sldId id="309" r:id="rId11"/>
    <p:sldId id="310" r:id="rId12"/>
    <p:sldId id="307" r:id="rId13"/>
    <p:sldId id="292" r:id="rId14"/>
    <p:sldId id="293" r:id="rId15"/>
    <p:sldId id="294" r:id="rId16"/>
    <p:sldId id="295" r:id="rId17"/>
    <p:sldId id="296" r:id="rId18"/>
    <p:sldId id="298" r:id="rId19"/>
    <p:sldId id="297" r:id="rId20"/>
    <p:sldId id="301" r:id="rId21"/>
    <p:sldId id="288" r:id="rId22"/>
    <p:sldId id="299" r:id="rId23"/>
    <p:sldId id="300" r:id="rId24"/>
    <p:sldId id="302" r:id="rId25"/>
    <p:sldId id="304" r:id="rId26"/>
    <p:sldId id="305" r:id="rId27"/>
    <p:sldId id="306" r:id="rId28"/>
    <p:sldId id="290" r:id="rId29"/>
    <p:sldId id="280" r:id="rId30"/>
    <p:sldId id="311" r:id="rId31"/>
    <p:sldId id="281" r:id="rId32"/>
    <p:sldId id="303" r:id="rId33"/>
    <p:sldId id="267" r:id="rId34"/>
    <p:sldId id="312" r:id="rId35"/>
    <p:sldId id="283" r:id="rId36"/>
    <p:sldId id="264"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9620" autoAdjust="0"/>
  </p:normalViewPr>
  <p:slideViewPr>
    <p:cSldViewPr>
      <p:cViewPr varScale="1">
        <p:scale>
          <a:sx n="106" d="100"/>
          <a:sy n="106" d="100"/>
        </p:scale>
        <p:origin x="600"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6451CCE-4B62-4B72-8EEC-B8EB48556317}" type="datetimeFigureOut">
              <a:rPr lang="en-US" smtClean="0"/>
              <a:pPr/>
              <a:t>5/4/20</a:t>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8E6EDD-878B-443C-B0D5-5F9E5DAAE19E}" type="slidenum">
              <a:rPr lang="en-IN" smtClean="0"/>
              <a:pPr/>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68E6EDD-878B-443C-B0D5-5F9E5DAAE19E}" type="slidenum">
              <a:rPr lang="en-IN" smtClean="0"/>
              <a:pPr/>
              <a:t>2</a:t>
            </a:fld>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68E6EDD-878B-443C-B0D5-5F9E5DAAE19E}" type="slidenum">
              <a:rPr lang="en-IN" smtClean="0"/>
              <a:pPr/>
              <a:t>3</a:t>
            </a:fld>
            <a:endParaRPr lang="en-IN"/>
          </a:p>
        </p:txBody>
      </p:sp>
    </p:spTree>
    <p:extLst>
      <p:ext uri="{BB962C8B-B14F-4D97-AF65-F5344CB8AC3E}">
        <p14:creationId xmlns:p14="http://schemas.microsoft.com/office/powerpoint/2010/main" val="1514386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68E6EDD-878B-443C-B0D5-5F9E5DAAE19E}" type="slidenum">
              <a:rPr lang="en-IN" smtClean="0"/>
              <a:pPr/>
              <a:t>5</a:t>
            </a:fld>
            <a:endParaRPr lang="en-IN"/>
          </a:p>
        </p:txBody>
      </p:sp>
    </p:spTree>
    <p:extLst>
      <p:ext uri="{BB962C8B-B14F-4D97-AF65-F5344CB8AC3E}">
        <p14:creationId xmlns:p14="http://schemas.microsoft.com/office/powerpoint/2010/main" val="13215920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68E6EDD-878B-443C-B0D5-5F9E5DAAE19E}" type="slidenum">
              <a:rPr lang="en-IN" smtClean="0"/>
              <a:pPr/>
              <a:t>6</a:t>
            </a:fld>
            <a:endParaRPr lang="en-IN"/>
          </a:p>
        </p:txBody>
      </p:sp>
    </p:spTree>
    <p:extLst>
      <p:ext uri="{BB962C8B-B14F-4D97-AF65-F5344CB8AC3E}">
        <p14:creationId xmlns:p14="http://schemas.microsoft.com/office/powerpoint/2010/main" val="4010565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68E6EDD-878B-443C-B0D5-5F9E5DAAE19E}" type="slidenum">
              <a:rPr lang="en-IN" smtClean="0"/>
              <a:pPr/>
              <a:t>26</a:t>
            </a:fld>
            <a:endParaRPr lang="en-IN"/>
          </a:p>
        </p:txBody>
      </p:sp>
    </p:spTree>
    <p:extLst>
      <p:ext uri="{BB962C8B-B14F-4D97-AF65-F5344CB8AC3E}">
        <p14:creationId xmlns:p14="http://schemas.microsoft.com/office/powerpoint/2010/main" val="1095945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68E6EDD-878B-443C-B0D5-5F9E5DAAE19E}" type="slidenum">
              <a:rPr lang="en-IN" smtClean="0"/>
              <a:pPr/>
              <a:t>32</a:t>
            </a:fld>
            <a:endParaRPr lang="en-I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868E6EDD-878B-443C-B0D5-5F9E5DAAE19E}" type="slidenum">
              <a:rPr lang="en-IN" smtClean="0"/>
              <a:pPr/>
              <a:t>35</a:t>
            </a:fld>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5DDA433-6589-46AD-8D05-9E1E5CD5C5AC}" type="datetimeFigureOut">
              <a:rPr lang="en-US" smtClean="0"/>
              <a:pPr/>
              <a:t>5/4/20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33492434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DDA433-6589-46AD-8D05-9E1E5CD5C5AC}" type="datetimeFigureOut">
              <a:rPr lang="en-US" smtClean="0"/>
              <a:pPr/>
              <a:t>5/4/20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2448751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DDA433-6589-46AD-8D05-9E1E5CD5C5AC}" type="datetimeFigureOut">
              <a:rPr lang="en-US" smtClean="0"/>
              <a:pPr/>
              <a:t>5/4/20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555771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DDA433-6589-46AD-8D05-9E1E5CD5C5AC}" type="datetimeFigureOut">
              <a:rPr lang="en-US" smtClean="0"/>
              <a:pPr/>
              <a:t>5/4/20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334226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DDA433-6589-46AD-8D05-9E1E5CD5C5AC}" type="datetimeFigureOut">
              <a:rPr lang="en-US" smtClean="0"/>
              <a:pPr/>
              <a:t>5/4/20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25692795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DD2A2399-3C9C-6B45-A20A-3D6766199C84}" type="datetimeFigureOut">
              <a:rPr lang="en-US" smtClean="0"/>
              <a:pPr/>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pPr/>
              <a:t>‹#›</a:t>
            </a:fld>
            <a:endParaRPr lang="en-US"/>
          </a:p>
        </p:txBody>
      </p:sp>
    </p:spTree>
    <p:extLst>
      <p:ext uri="{BB962C8B-B14F-4D97-AF65-F5344CB8AC3E}">
        <p14:creationId xmlns:p14="http://schemas.microsoft.com/office/powerpoint/2010/main" val="3848797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pPr/>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pPr/>
              <a:t>‹#›</a:t>
            </a:fld>
            <a:endParaRPr lang="en-US"/>
          </a:p>
        </p:txBody>
      </p:sp>
    </p:spTree>
    <p:extLst>
      <p:ext uri="{BB962C8B-B14F-4D97-AF65-F5344CB8AC3E}">
        <p14:creationId xmlns:p14="http://schemas.microsoft.com/office/powerpoint/2010/main" val="35402619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D2A2399-3C9C-6B45-A20A-3D6766199C84}" type="datetimeFigureOut">
              <a:rPr lang="en-US" smtClean="0"/>
              <a:pPr/>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pPr/>
              <a:t>‹#›</a:t>
            </a:fld>
            <a:endParaRPr lang="en-US"/>
          </a:p>
        </p:txBody>
      </p:sp>
    </p:spTree>
    <p:extLst>
      <p:ext uri="{BB962C8B-B14F-4D97-AF65-F5344CB8AC3E}">
        <p14:creationId xmlns:p14="http://schemas.microsoft.com/office/powerpoint/2010/main" val="2699194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D2A2399-3C9C-6B45-A20A-3D6766199C84}" type="datetimeFigureOut">
              <a:rPr lang="en-US" smtClean="0"/>
              <a:pPr/>
              <a:t>5/4/20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pPr/>
              <a:t>‹#›</a:t>
            </a:fld>
            <a:endParaRPr lang="en-US"/>
          </a:p>
        </p:txBody>
      </p:sp>
    </p:spTree>
    <p:extLst>
      <p:ext uri="{BB962C8B-B14F-4D97-AF65-F5344CB8AC3E}">
        <p14:creationId xmlns:p14="http://schemas.microsoft.com/office/powerpoint/2010/main" val="294832917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DD2A2399-3C9C-6B45-A20A-3D6766199C84}" type="datetimeFigureOut">
              <a:rPr lang="en-US" smtClean="0"/>
              <a:pPr/>
              <a:t>5/4/20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FB4EEB8-BBB8-944C-B367-48E70FEB8A0D}" type="slidenum">
              <a:rPr lang="en-US" smtClean="0"/>
              <a:pPr/>
              <a:t>‹#›</a:t>
            </a:fld>
            <a:endParaRPr lang="en-US"/>
          </a:p>
        </p:txBody>
      </p:sp>
    </p:spTree>
    <p:extLst>
      <p:ext uri="{BB962C8B-B14F-4D97-AF65-F5344CB8AC3E}">
        <p14:creationId xmlns:p14="http://schemas.microsoft.com/office/powerpoint/2010/main" val="19812339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D2A2399-3C9C-6B45-A20A-3D6766199C84}" type="datetimeFigureOut">
              <a:rPr lang="en-US" smtClean="0"/>
              <a:pPr/>
              <a:t>5/4/20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FB4EEB8-BBB8-944C-B367-48E70FEB8A0D}" type="slidenum">
              <a:rPr lang="en-US" smtClean="0"/>
              <a:pPr/>
              <a:t>‹#›</a:t>
            </a:fld>
            <a:endParaRPr lang="en-US"/>
          </a:p>
        </p:txBody>
      </p:sp>
    </p:spTree>
    <p:extLst>
      <p:ext uri="{BB962C8B-B14F-4D97-AF65-F5344CB8AC3E}">
        <p14:creationId xmlns:p14="http://schemas.microsoft.com/office/powerpoint/2010/main" val="19453816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DDA433-6589-46AD-8D05-9E1E5CD5C5AC}" type="datetimeFigureOut">
              <a:rPr lang="en-US" smtClean="0"/>
              <a:pPr/>
              <a:t>5/4/20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28335339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D2A2399-3C9C-6B45-A20A-3D6766199C84}" type="datetimeFigureOut">
              <a:rPr lang="en-US" smtClean="0"/>
              <a:pPr/>
              <a:t>5/4/20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FB4EEB8-BBB8-944C-B367-48E70FEB8A0D}" type="slidenum">
              <a:rPr lang="en-US" smtClean="0"/>
              <a:pPr/>
              <a:t>‹#›</a:t>
            </a:fld>
            <a:endParaRPr lang="en-US"/>
          </a:p>
        </p:txBody>
      </p:sp>
    </p:spTree>
    <p:extLst>
      <p:ext uri="{BB962C8B-B14F-4D97-AF65-F5344CB8AC3E}">
        <p14:creationId xmlns:p14="http://schemas.microsoft.com/office/powerpoint/2010/main" val="1345171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2A2399-3C9C-6B45-A20A-3D6766199C84}" type="datetimeFigureOut">
              <a:rPr lang="en-US" smtClean="0"/>
              <a:pPr/>
              <a:t>5/4/20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pPr/>
              <a:t>‹#›</a:t>
            </a:fld>
            <a:endParaRPr lang="en-US"/>
          </a:p>
        </p:txBody>
      </p:sp>
    </p:spTree>
    <p:extLst>
      <p:ext uri="{BB962C8B-B14F-4D97-AF65-F5344CB8AC3E}">
        <p14:creationId xmlns:p14="http://schemas.microsoft.com/office/powerpoint/2010/main" val="24438602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D2A2399-3C9C-6B45-A20A-3D6766199C84}" type="datetimeFigureOut">
              <a:rPr lang="en-US" smtClean="0"/>
              <a:pPr/>
              <a:t>5/4/20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FB4EEB8-BBB8-944C-B367-48E70FEB8A0D}" type="slidenum">
              <a:rPr lang="en-US" smtClean="0"/>
              <a:pPr/>
              <a:t>‹#›</a:t>
            </a:fld>
            <a:endParaRPr lang="en-US"/>
          </a:p>
        </p:txBody>
      </p:sp>
    </p:spTree>
    <p:extLst>
      <p:ext uri="{BB962C8B-B14F-4D97-AF65-F5344CB8AC3E}">
        <p14:creationId xmlns:p14="http://schemas.microsoft.com/office/powerpoint/2010/main" val="33513732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pPr/>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pPr/>
              <a:t>‹#›</a:t>
            </a:fld>
            <a:endParaRPr lang="en-US"/>
          </a:p>
        </p:txBody>
      </p:sp>
    </p:spTree>
    <p:extLst>
      <p:ext uri="{BB962C8B-B14F-4D97-AF65-F5344CB8AC3E}">
        <p14:creationId xmlns:p14="http://schemas.microsoft.com/office/powerpoint/2010/main" val="31324543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2A2399-3C9C-6B45-A20A-3D6766199C84}" type="datetimeFigureOut">
              <a:rPr lang="en-US" smtClean="0"/>
              <a:pPr/>
              <a:t>5/4/20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FB4EEB8-BBB8-944C-B367-48E70FEB8A0D}" type="slidenum">
              <a:rPr lang="en-US" smtClean="0"/>
              <a:pPr/>
              <a:t>‹#›</a:t>
            </a:fld>
            <a:endParaRPr lang="en-US"/>
          </a:p>
        </p:txBody>
      </p:sp>
    </p:spTree>
    <p:extLst>
      <p:ext uri="{BB962C8B-B14F-4D97-AF65-F5344CB8AC3E}">
        <p14:creationId xmlns:p14="http://schemas.microsoft.com/office/powerpoint/2010/main" val="1862231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DDA433-6589-46AD-8D05-9E1E5CD5C5AC}" type="datetimeFigureOut">
              <a:rPr lang="en-US" smtClean="0"/>
              <a:pPr/>
              <a:t>5/4/20</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31645612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5DDA433-6589-46AD-8D05-9E1E5CD5C5AC}" type="datetimeFigureOut">
              <a:rPr lang="en-US" smtClean="0"/>
              <a:pPr/>
              <a:t>5/4/20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10808632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5DDA433-6589-46AD-8D05-9E1E5CD5C5AC}" type="datetimeFigureOut">
              <a:rPr lang="en-US" smtClean="0"/>
              <a:pPr/>
              <a:t>5/4/20</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17421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5DDA433-6589-46AD-8D05-9E1E5CD5C5AC}" type="datetimeFigureOut">
              <a:rPr lang="en-US" smtClean="0"/>
              <a:pPr/>
              <a:t>5/4/20</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1996548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DDA433-6589-46AD-8D05-9E1E5CD5C5AC}" type="datetimeFigureOut">
              <a:rPr lang="en-US" smtClean="0"/>
              <a:pPr/>
              <a:t>5/4/20</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11500961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DDA433-6589-46AD-8D05-9E1E5CD5C5AC}" type="datetimeFigureOut">
              <a:rPr lang="en-US" smtClean="0"/>
              <a:pPr/>
              <a:t>5/4/20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3774589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5DDA433-6589-46AD-8D05-9E1E5CD5C5AC}" type="datetimeFigureOut">
              <a:rPr lang="en-US" smtClean="0"/>
              <a:pPr/>
              <a:t>5/4/20</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F05DEB8-4B41-4D06-835D-7AE854801CFC}" type="slidenum">
              <a:rPr lang="en-IN" smtClean="0"/>
              <a:pPr/>
              <a:t>‹#›</a:t>
            </a:fld>
            <a:endParaRPr lang="en-IN"/>
          </a:p>
        </p:txBody>
      </p:sp>
    </p:spTree>
    <p:extLst>
      <p:ext uri="{BB962C8B-B14F-4D97-AF65-F5344CB8AC3E}">
        <p14:creationId xmlns:p14="http://schemas.microsoft.com/office/powerpoint/2010/main" val="2499597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5"/>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DDA433-6589-46AD-8D05-9E1E5CD5C5AC}" type="datetimeFigureOut">
              <a:rPr lang="en-US" smtClean="0"/>
              <a:pPr/>
              <a:t>5/4/20</a:t>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05DEB8-4B41-4D06-835D-7AE854801CFC}" type="slidenum">
              <a:rPr lang="en-IN" smtClean="0"/>
              <a:pPr/>
              <a:t>‹#›</a:t>
            </a:fld>
            <a:endParaRPr lang="en-IN"/>
          </a:p>
        </p:txBody>
      </p:sp>
    </p:spTree>
    <p:extLst>
      <p:ext uri="{BB962C8B-B14F-4D97-AF65-F5344CB8AC3E}">
        <p14:creationId xmlns:p14="http://schemas.microsoft.com/office/powerpoint/2010/main" val="6299338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xStyles>
    <p:titleStyle>
      <a:lvl1pPr algn="ctr" defTabSz="457200" rtl="0" eaLnBrk="1" latinLnBrk="0" hangingPunct="1">
        <a:spcBef>
          <a:spcPct val="0"/>
        </a:spcBef>
        <a:buNone/>
        <a:defRPr sz="4400" kern="1200">
          <a:solidFill>
            <a:schemeClr val="tx1"/>
          </a:solidFill>
          <a:latin typeface="Helvetica"/>
          <a:ea typeface="+mj-ea"/>
          <a:cs typeface="Helvetica"/>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2A2399-3C9C-6B45-A20A-3D6766199C84}" type="datetimeFigureOut">
              <a:rPr lang="en-US" smtClean="0"/>
              <a:pPr/>
              <a:t>5/4/20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B4EEB8-BBB8-944C-B367-48E70FEB8A0D}" type="slidenum">
              <a:rPr lang="en-US" smtClean="0"/>
              <a:pPr/>
              <a:t>‹#›</a:t>
            </a:fld>
            <a:endParaRPr lang="en-US"/>
          </a:p>
        </p:txBody>
      </p:sp>
    </p:spTree>
    <p:extLst>
      <p:ext uri="{BB962C8B-B14F-4D97-AF65-F5344CB8AC3E}">
        <p14:creationId xmlns:p14="http://schemas.microsoft.com/office/powerpoint/2010/main" val="205167314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madhurisarda/CS5525CloudComputing" TargetMode="External"/><Relationship Id="rId2" Type="http://schemas.openxmlformats.org/officeDocument/2006/relationships/hyperlink" Target="http://patient-experience-analytics.s3-website.us-east-2.amazonaws.com/logi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ahrq.gov/cahps/cahps-database/index.html" TargetMode="External"/><Relationship Id="rId2" Type="http://schemas.openxmlformats.org/officeDocument/2006/relationships/hyperlink" Target="https://healthdata.gov/dataset/patient-survey-ich-cahps" TargetMode="External"/><Relationship Id="rId1" Type="http://schemas.openxmlformats.org/officeDocument/2006/relationships/slideLayout" Target="../slideLayouts/slideLayout2.xml"/><Relationship Id="rId4" Type="http://schemas.openxmlformats.org/officeDocument/2006/relationships/hyperlink" Target="https://www.sgim.org/communities/research/dataset-compendium/consumer-assessment-of-healthcare-providers-and-systems-cahps" TargetMode="Externa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image" Target="../media/image6.emf"/></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7224" y="785794"/>
            <a:ext cx="7772400" cy="1470025"/>
          </a:xfrm>
        </p:spPr>
        <p:txBody>
          <a:bodyPr>
            <a:normAutofit fontScale="90000"/>
          </a:bodyPr>
          <a:lstStyle/>
          <a:p>
            <a:r>
              <a:rPr lang="en-IN" sz="4800" b="1" dirty="0">
                <a:latin typeface="Calibri" pitchFamily="34" charset="0"/>
              </a:rPr>
              <a:t>Patient Experience Analytics from CAHPS Survey Data</a:t>
            </a:r>
            <a:br>
              <a:rPr lang="en-IN" sz="4800" b="1" dirty="0">
                <a:latin typeface="Calibri" pitchFamily="34" charset="0"/>
              </a:rPr>
            </a:br>
            <a:br>
              <a:rPr lang="en-IN" sz="4800" b="1" dirty="0">
                <a:latin typeface="Calibri" pitchFamily="34" charset="0"/>
              </a:rPr>
            </a:br>
            <a:endParaRPr lang="en-IN" sz="4800" b="1" dirty="0">
              <a:latin typeface="Calibri" pitchFamily="34" charset="0"/>
            </a:endParaRPr>
          </a:p>
        </p:txBody>
      </p:sp>
      <p:sp>
        <p:nvSpPr>
          <p:cNvPr id="3" name="Subtitle 2"/>
          <p:cNvSpPr>
            <a:spLocks noGrp="1"/>
          </p:cNvSpPr>
          <p:nvPr>
            <p:ph type="subTitle" idx="1"/>
          </p:nvPr>
        </p:nvSpPr>
        <p:spPr>
          <a:xfrm>
            <a:off x="642910" y="4143380"/>
            <a:ext cx="6400800" cy="1752600"/>
          </a:xfrm>
        </p:spPr>
        <p:txBody>
          <a:bodyPr>
            <a:normAutofit/>
          </a:bodyPr>
          <a:lstStyle/>
          <a:p>
            <a:pPr algn="l"/>
            <a:r>
              <a:rPr lang="en-IN" sz="2000" b="1" dirty="0">
                <a:solidFill>
                  <a:schemeClr val="tx1"/>
                </a:solidFill>
                <a:latin typeface="Calibri" pitchFamily="34" charset="0"/>
              </a:rPr>
              <a:t>Team Members:</a:t>
            </a:r>
          </a:p>
          <a:p>
            <a:pPr algn="l"/>
            <a:r>
              <a:rPr lang="en-IN" sz="2000" dirty="0">
                <a:solidFill>
                  <a:schemeClr val="tx1"/>
                </a:solidFill>
                <a:latin typeface="Calibri" pitchFamily="34" charset="0"/>
              </a:rPr>
              <a:t>Yamini Reddy </a:t>
            </a:r>
            <a:r>
              <a:rPr lang="en-IN" sz="2000" dirty="0" err="1">
                <a:solidFill>
                  <a:schemeClr val="tx1"/>
                </a:solidFill>
                <a:latin typeface="Calibri" pitchFamily="34" charset="0"/>
              </a:rPr>
              <a:t>Dontireddy</a:t>
            </a:r>
            <a:r>
              <a:rPr lang="en-IN" sz="2000" dirty="0">
                <a:solidFill>
                  <a:schemeClr val="tx1"/>
                </a:solidFill>
                <a:latin typeface="Calibri" pitchFamily="34" charset="0"/>
              </a:rPr>
              <a:t>(16293335)</a:t>
            </a:r>
          </a:p>
          <a:p>
            <a:pPr algn="l"/>
            <a:r>
              <a:rPr lang="en-IN" sz="2000" dirty="0">
                <a:solidFill>
                  <a:schemeClr val="tx1"/>
                </a:solidFill>
                <a:latin typeface="Calibri" pitchFamily="34" charset="0"/>
              </a:rPr>
              <a:t>Satya Anusha </a:t>
            </a:r>
            <a:r>
              <a:rPr lang="en-IN" sz="2000" dirty="0" err="1">
                <a:solidFill>
                  <a:schemeClr val="tx1"/>
                </a:solidFill>
                <a:latin typeface="Calibri" pitchFamily="34" charset="0"/>
              </a:rPr>
              <a:t>Prattipati</a:t>
            </a:r>
            <a:r>
              <a:rPr lang="en-IN" sz="2000" dirty="0">
                <a:solidFill>
                  <a:schemeClr val="tx1"/>
                </a:solidFill>
                <a:latin typeface="Calibri" pitchFamily="34" charset="0"/>
              </a:rPr>
              <a:t>(16292575)</a:t>
            </a:r>
          </a:p>
          <a:p>
            <a:pPr algn="l"/>
            <a:r>
              <a:rPr lang="en-IN" sz="2000" dirty="0">
                <a:solidFill>
                  <a:schemeClr val="tx1"/>
                </a:solidFill>
                <a:latin typeface="Calibri" pitchFamily="34" charset="0"/>
              </a:rPr>
              <a:t>Madhuri </a:t>
            </a:r>
            <a:r>
              <a:rPr lang="en-IN" sz="2000" dirty="0" err="1">
                <a:solidFill>
                  <a:schemeClr val="tx1"/>
                </a:solidFill>
                <a:latin typeface="Calibri" pitchFamily="34" charset="0"/>
              </a:rPr>
              <a:t>Sarda</a:t>
            </a:r>
            <a:r>
              <a:rPr lang="en-IN" sz="2000" dirty="0">
                <a:solidFill>
                  <a:schemeClr val="tx1"/>
                </a:solidFill>
                <a:latin typeface="Calibri" pitchFamily="34" charset="0"/>
              </a:rPr>
              <a:t>(16291679)</a:t>
            </a:r>
          </a:p>
        </p:txBody>
      </p:sp>
      <p:sp>
        <p:nvSpPr>
          <p:cNvPr id="4" name="TextBox 3"/>
          <p:cNvSpPr txBox="1"/>
          <p:nvPr/>
        </p:nvSpPr>
        <p:spPr>
          <a:xfrm>
            <a:off x="3071802" y="2714620"/>
            <a:ext cx="3330848" cy="646331"/>
          </a:xfrm>
          <a:prstGeom prst="rect">
            <a:avLst/>
          </a:prstGeom>
          <a:noFill/>
        </p:spPr>
        <p:txBody>
          <a:bodyPr wrap="none" rtlCol="0">
            <a:spAutoFit/>
          </a:bodyPr>
          <a:lstStyle/>
          <a:p>
            <a:r>
              <a:rPr lang="en-IN" dirty="0">
                <a:solidFill>
                  <a:schemeClr val="bg1">
                    <a:lumMod val="50000"/>
                  </a:schemeClr>
                </a:solidFill>
              </a:rPr>
              <a:t>CS 5525 Cloud Computing Project</a:t>
            </a:r>
          </a:p>
          <a:p>
            <a:pPr algn="ctr"/>
            <a:r>
              <a:rPr lang="en-IN" dirty="0">
                <a:solidFill>
                  <a:schemeClr val="bg1">
                    <a:lumMod val="50000"/>
                  </a:schemeClr>
                </a:solidFill>
              </a:rPr>
              <a:t>Spring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726455" y="1916832"/>
            <a:ext cx="7578226" cy="3625000"/>
          </a:xfrm>
          <a:prstGeom prst="rect">
            <a:avLst/>
          </a:prstGeom>
        </p:spPr>
      </p:pic>
      <p:sp>
        <p:nvSpPr>
          <p:cNvPr id="5" name="Title 1"/>
          <p:cNvSpPr txBox="1">
            <a:spLocks/>
          </p:cNvSpPr>
          <p:nvPr/>
        </p:nvSpPr>
        <p:spPr>
          <a:xfrm>
            <a:off x="107504" y="188640"/>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Helvetica"/>
                <a:ea typeface="+mj-ea"/>
                <a:cs typeface="Helvetica"/>
              </a:defRPr>
            </a:lvl1pPr>
          </a:lstStyle>
          <a:p>
            <a:pPr algn="l"/>
            <a:endParaRPr lang="en-US" sz="2400" b="1" dirty="0">
              <a:solidFill>
                <a:srgbClr val="0070C0"/>
              </a:solidFill>
              <a:latin typeface="Calibri" pitchFamily="34" charset="0"/>
            </a:endParaRPr>
          </a:p>
        </p:txBody>
      </p:sp>
      <p:sp>
        <p:nvSpPr>
          <p:cNvPr id="6" name="Rectangle 5"/>
          <p:cNvSpPr/>
          <p:nvPr/>
        </p:nvSpPr>
        <p:spPr>
          <a:xfrm>
            <a:off x="179512" y="946608"/>
            <a:ext cx="8712968" cy="707886"/>
          </a:xfrm>
          <a:prstGeom prst="rect">
            <a:avLst/>
          </a:prstGeom>
        </p:spPr>
        <p:txBody>
          <a:bodyPr wrap="square">
            <a:spAutoFit/>
          </a:bodyPr>
          <a:lstStyle/>
          <a:p>
            <a:r>
              <a:rPr lang="en-US" sz="2000" b="1" u="sng" dirty="0">
                <a:solidFill>
                  <a:srgbClr val="0070C0"/>
                </a:solidFill>
                <a:latin typeface="Helvetica"/>
                <a:cs typeface="Helvetica"/>
              </a:rPr>
              <a:t>KPI Definition </a:t>
            </a:r>
            <a:r>
              <a:rPr lang="en-US" sz="2000" i="1" dirty="0">
                <a:solidFill>
                  <a:srgbClr val="0070C0"/>
                </a:solidFill>
              </a:rPr>
              <a:t>Define Key performance measures for analyzing patient experience</a:t>
            </a:r>
          </a:p>
        </p:txBody>
      </p:sp>
    </p:spTree>
    <p:extLst>
      <p:ext uri="{BB962C8B-B14F-4D97-AF65-F5344CB8AC3E}">
        <p14:creationId xmlns:p14="http://schemas.microsoft.com/office/powerpoint/2010/main" val="3498554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55576" y="2060848"/>
            <a:ext cx="7772400" cy="1470025"/>
          </a:xfrm>
        </p:spPr>
        <p:txBody>
          <a:bodyPr>
            <a:normAutofit fontScale="90000"/>
          </a:bodyPr>
          <a:lstStyle/>
          <a:p>
            <a:r>
              <a:rPr lang="en-IN" sz="4800" b="1" dirty="0">
                <a:solidFill>
                  <a:schemeClr val="tx2">
                    <a:lumMod val="60000"/>
                    <a:lumOff val="40000"/>
                  </a:schemeClr>
                </a:solidFill>
                <a:latin typeface="Calibri" pitchFamily="34" charset="0"/>
              </a:rPr>
              <a:t>Use case / Application Walkthrough</a:t>
            </a:r>
          </a:p>
        </p:txBody>
      </p:sp>
    </p:spTree>
    <p:extLst>
      <p:ext uri="{BB962C8B-B14F-4D97-AF65-F5344CB8AC3E}">
        <p14:creationId xmlns:p14="http://schemas.microsoft.com/office/powerpoint/2010/main" val="543544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41A44-B7B8-EB41-BEDC-FE0995079E5B}"/>
              </a:ext>
            </a:extLst>
          </p:cNvPr>
          <p:cNvSpPr>
            <a:spLocks noGrp="1"/>
          </p:cNvSpPr>
          <p:nvPr>
            <p:ph type="title"/>
          </p:nvPr>
        </p:nvSpPr>
        <p:spPr>
          <a:xfrm>
            <a:off x="251520" y="260648"/>
            <a:ext cx="8229600" cy="1143000"/>
          </a:xfrm>
          <a:ln>
            <a:noFill/>
          </a:ln>
        </p:spPr>
        <p:txBody>
          <a:bodyPr vert="horz" lIns="91440" tIns="45720" rIns="91440" bIns="45720" rtlCol="0" anchor="ctr">
            <a:normAutofit/>
          </a:bodyPr>
          <a:lstStyle/>
          <a:p>
            <a:pPr algn="l"/>
            <a:r>
              <a:rPr lang="en-US" sz="2400" b="1" dirty="0">
                <a:solidFill>
                  <a:srgbClr val="0070C0"/>
                </a:solidFill>
                <a:latin typeface="Calibri" pitchFamily="34" charset="0"/>
              </a:rPr>
              <a:t>Sign-in Page </a:t>
            </a:r>
          </a:p>
        </p:txBody>
      </p:sp>
      <p:pic>
        <p:nvPicPr>
          <p:cNvPr id="7" name="Content Placeholder 6" descr="A screenshot of a computer&#10;&#10;Description automatically generated">
            <a:extLst>
              <a:ext uri="{FF2B5EF4-FFF2-40B4-BE49-F238E27FC236}">
                <a16:creationId xmlns:a16="http://schemas.microsoft.com/office/drawing/2014/main" id="{FDE56243-BAAC-8743-8B9D-16BC23D05C6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242" t="10178" r="5253" b="13454"/>
          <a:stretch/>
        </p:blipFill>
        <p:spPr>
          <a:xfrm>
            <a:off x="875589" y="1383577"/>
            <a:ext cx="7392821" cy="4032448"/>
          </a:xfrm>
        </p:spPr>
      </p:pic>
      <p:sp>
        <p:nvSpPr>
          <p:cNvPr id="8" name="TextBox 7">
            <a:extLst>
              <a:ext uri="{FF2B5EF4-FFF2-40B4-BE49-F238E27FC236}">
                <a16:creationId xmlns:a16="http://schemas.microsoft.com/office/drawing/2014/main" id="{6A81E5CC-35CB-C24E-AFBE-511CEED4ACB7}"/>
              </a:ext>
            </a:extLst>
          </p:cNvPr>
          <p:cNvSpPr txBox="1"/>
          <p:nvPr/>
        </p:nvSpPr>
        <p:spPr>
          <a:xfrm>
            <a:off x="755576" y="5301208"/>
            <a:ext cx="8064896" cy="338554"/>
          </a:xfrm>
          <a:prstGeom prst="rect">
            <a:avLst/>
          </a:prstGeom>
          <a:noFill/>
        </p:spPr>
        <p:txBody>
          <a:bodyPr wrap="square" rtlCol="0">
            <a:spAutoFit/>
          </a:bodyPr>
          <a:lstStyle/>
          <a:p>
            <a:r>
              <a:rPr lang="en-US" sz="1600" b="1" i="1" dirty="0"/>
              <a:t>Existing users can directly log on to application and the new users should go for registration </a:t>
            </a:r>
          </a:p>
        </p:txBody>
      </p:sp>
    </p:spTree>
    <p:extLst>
      <p:ext uri="{BB962C8B-B14F-4D97-AF65-F5344CB8AC3E}">
        <p14:creationId xmlns:p14="http://schemas.microsoft.com/office/powerpoint/2010/main" val="934020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vert="horz" lIns="91440" tIns="45720" rIns="91440" bIns="45720" rtlCol="0" anchor="ctr">
            <a:normAutofit/>
          </a:bodyPr>
          <a:lstStyle/>
          <a:p>
            <a:pPr algn="l"/>
            <a:r>
              <a:rPr lang="en-US" sz="2400" b="1" dirty="0">
                <a:solidFill>
                  <a:srgbClr val="0070C0"/>
                </a:solidFill>
                <a:latin typeface="Calibri" pitchFamily="34" charset="0"/>
              </a:rPr>
              <a:t>Angular Code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772816"/>
            <a:ext cx="8229600" cy="3675410"/>
          </a:xfrm>
        </p:spPr>
      </p:pic>
    </p:spTree>
    <p:extLst>
      <p:ext uri="{BB962C8B-B14F-4D97-AF65-F5344CB8AC3E}">
        <p14:creationId xmlns:p14="http://schemas.microsoft.com/office/powerpoint/2010/main" val="10659079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vert="horz" lIns="91440" tIns="45720" rIns="91440" bIns="45720" rtlCol="0" anchor="ctr">
            <a:normAutofit/>
          </a:bodyPr>
          <a:lstStyle/>
          <a:p>
            <a:pPr algn="l"/>
            <a:r>
              <a:rPr lang="en-US" sz="2400" b="1" dirty="0">
                <a:solidFill>
                  <a:srgbClr val="0070C0"/>
                </a:solidFill>
                <a:latin typeface="Calibri" pitchFamily="34" charset="0"/>
              </a:rPr>
              <a:t>Code Snippets - Continuation</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2584" y="1700808"/>
            <a:ext cx="7978831" cy="3636971"/>
          </a:xfrm>
        </p:spPr>
      </p:pic>
    </p:spTree>
    <p:extLst>
      <p:ext uri="{BB962C8B-B14F-4D97-AF65-F5344CB8AC3E}">
        <p14:creationId xmlns:p14="http://schemas.microsoft.com/office/powerpoint/2010/main" val="35924274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FAE4C-3F1F-43C6-A463-1B201F4BDABE}"/>
              </a:ext>
            </a:extLst>
          </p:cNvPr>
          <p:cNvSpPr>
            <a:spLocks noGrp="1"/>
          </p:cNvSpPr>
          <p:nvPr>
            <p:ph type="title"/>
          </p:nvPr>
        </p:nvSpPr>
        <p:spPr>
          <a:xfrm>
            <a:off x="323528" y="332656"/>
            <a:ext cx="8229600" cy="1143000"/>
          </a:xfrm>
          <a:ln>
            <a:noFill/>
          </a:ln>
        </p:spPr>
        <p:txBody>
          <a:bodyPr vert="horz" lIns="91440" tIns="45720" rIns="91440" bIns="45720" rtlCol="0" anchor="ctr">
            <a:normAutofit/>
          </a:bodyPr>
          <a:lstStyle/>
          <a:p>
            <a:pPr algn="l"/>
            <a:r>
              <a:rPr lang="en-US" sz="2400" b="1" dirty="0" err="1">
                <a:solidFill>
                  <a:srgbClr val="0070C0"/>
                </a:solidFill>
                <a:latin typeface="Calibri" pitchFamily="34" charset="0"/>
              </a:rPr>
              <a:t>FireBase</a:t>
            </a:r>
            <a:r>
              <a:rPr lang="en-US" sz="2400" b="1" dirty="0">
                <a:solidFill>
                  <a:srgbClr val="0070C0"/>
                </a:solidFill>
                <a:latin typeface="Calibri" pitchFamily="34" charset="0"/>
              </a:rPr>
              <a:t> Configuration</a:t>
            </a:r>
          </a:p>
        </p:txBody>
      </p:sp>
      <p:pic>
        <p:nvPicPr>
          <p:cNvPr id="5" name="Content Placeholder 4" descr="A close up of a logo&#10;&#10;Description automatically generated">
            <a:extLst>
              <a:ext uri="{FF2B5EF4-FFF2-40B4-BE49-F238E27FC236}">
                <a16:creationId xmlns:a16="http://schemas.microsoft.com/office/drawing/2014/main" id="{E0CEE60D-69D8-4721-9C36-0607229C35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95536" y="1844824"/>
            <a:ext cx="8229600" cy="2655966"/>
          </a:xfrm>
        </p:spPr>
      </p:pic>
    </p:spTree>
    <p:extLst>
      <p:ext uri="{BB962C8B-B14F-4D97-AF65-F5344CB8AC3E}">
        <p14:creationId xmlns:p14="http://schemas.microsoft.com/office/powerpoint/2010/main" val="3924618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1C9BE-CAE6-4B2D-ACAE-A10086D1C64C}"/>
              </a:ext>
            </a:extLst>
          </p:cNvPr>
          <p:cNvSpPr>
            <a:spLocks noGrp="1"/>
          </p:cNvSpPr>
          <p:nvPr>
            <p:ph type="title"/>
          </p:nvPr>
        </p:nvSpPr>
        <p:spPr>
          <a:xfrm>
            <a:off x="251520" y="260648"/>
            <a:ext cx="8229600" cy="1143000"/>
          </a:xfrm>
          <a:ln>
            <a:noFill/>
          </a:ln>
        </p:spPr>
        <p:txBody>
          <a:bodyPr vert="horz" lIns="91440" tIns="45720" rIns="91440" bIns="45720" rtlCol="0" anchor="ctr">
            <a:normAutofit/>
          </a:bodyPr>
          <a:lstStyle/>
          <a:p>
            <a:pPr algn="l"/>
            <a:r>
              <a:rPr lang="en-US" sz="2400" b="1" dirty="0">
                <a:solidFill>
                  <a:srgbClr val="0070C0"/>
                </a:solidFill>
                <a:latin typeface="Calibri" pitchFamily="34" charset="0"/>
              </a:rPr>
              <a:t>Registered Users in </a:t>
            </a:r>
            <a:r>
              <a:rPr lang="en-US" sz="2400" b="1" dirty="0" err="1">
                <a:solidFill>
                  <a:srgbClr val="0070C0"/>
                </a:solidFill>
                <a:latin typeface="Calibri" pitchFamily="34" charset="0"/>
              </a:rPr>
              <a:t>FireBase</a:t>
            </a:r>
            <a:endParaRPr lang="en-US" sz="2400" b="1" dirty="0">
              <a:solidFill>
                <a:srgbClr val="0070C0"/>
              </a:solidFill>
              <a:latin typeface="Calibri" pitchFamily="34" charset="0"/>
            </a:endParaRPr>
          </a:p>
        </p:txBody>
      </p:sp>
      <p:pic>
        <p:nvPicPr>
          <p:cNvPr id="5" name="Content Placeholder 4" descr="A screenshot of a computer&#10;&#10;Description automatically generated">
            <a:extLst>
              <a:ext uri="{FF2B5EF4-FFF2-40B4-BE49-F238E27FC236}">
                <a16:creationId xmlns:a16="http://schemas.microsoft.com/office/drawing/2014/main" id="{69757CB4-4818-4D58-85BB-5CD459486D4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837928"/>
            <a:ext cx="8229600" cy="4050506"/>
          </a:xfrm>
        </p:spPr>
      </p:pic>
    </p:spTree>
    <p:extLst>
      <p:ext uri="{BB962C8B-B14F-4D97-AF65-F5344CB8AC3E}">
        <p14:creationId xmlns:p14="http://schemas.microsoft.com/office/powerpoint/2010/main" val="4151923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DDF5F3-9240-B443-945A-C5709F275905}"/>
              </a:ext>
            </a:extLst>
          </p:cNvPr>
          <p:cNvSpPr>
            <a:spLocks noGrp="1"/>
          </p:cNvSpPr>
          <p:nvPr>
            <p:ph type="title"/>
          </p:nvPr>
        </p:nvSpPr>
        <p:spPr>
          <a:xfrm>
            <a:off x="395536" y="274638"/>
            <a:ext cx="8568952" cy="571500"/>
          </a:xfrm>
        </p:spPr>
        <p:txBody>
          <a:bodyPr vert="horz" lIns="91440" tIns="45720" rIns="91440" bIns="45720" rtlCol="0" anchor="ctr">
            <a:normAutofit fontScale="90000"/>
          </a:bodyPr>
          <a:lstStyle/>
          <a:p>
            <a:r>
              <a:rPr lang="en-US" sz="4000" b="1" dirty="0">
                <a:solidFill>
                  <a:srgbClr val="0070C0"/>
                </a:solidFill>
                <a:latin typeface="Calibri" pitchFamily="34" charset="0"/>
              </a:rPr>
              <a:t>Landing Page</a:t>
            </a:r>
          </a:p>
        </p:txBody>
      </p:sp>
      <p:pic>
        <p:nvPicPr>
          <p:cNvPr id="9" name="Content Placeholder 8" descr="A screenshot of a computer&#10;&#10;Description automatically generated">
            <a:extLst>
              <a:ext uri="{FF2B5EF4-FFF2-40B4-BE49-F238E27FC236}">
                <a16:creationId xmlns:a16="http://schemas.microsoft.com/office/drawing/2014/main" id="{DAEF3EFE-BC42-3249-BE10-E64B6302F65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5516" t="6996" r="20381" b="18654"/>
          <a:stretch/>
        </p:blipFill>
        <p:spPr>
          <a:xfrm>
            <a:off x="899592" y="846139"/>
            <a:ext cx="7139136" cy="5175150"/>
          </a:xfrm>
        </p:spPr>
      </p:pic>
    </p:spTree>
    <p:extLst>
      <p:ext uri="{BB962C8B-B14F-4D97-AF65-F5344CB8AC3E}">
        <p14:creationId xmlns:p14="http://schemas.microsoft.com/office/powerpoint/2010/main" val="117791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01208-580D-FA49-AC3B-2B901DAE1778}"/>
              </a:ext>
            </a:extLst>
          </p:cNvPr>
          <p:cNvSpPr>
            <a:spLocks noGrp="1"/>
          </p:cNvSpPr>
          <p:nvPr>
            <p:ph type="title"/>
          </p:nvPr>
        </p:nvSpPr>
        <p:spPr/>
        <p:txBody>
          <a:bodyPr>
            <a:normAutofit/>
          </a:bodyPr>
          <a:lstStyle/>
          <a:p>
            <a:r>
              <a:rPr lang="en-US" sz="4000" b="1" dirty="0">
                <a:solidFill>
                  <a:srgbClr val="0070C0"/>
                </a:solidFill>
                <a:latin typeface="Calibri" pitchFamily="34" charset="0"/>
              </a:rPr>
              <a:t>Key Performance Metrics </a:t>
            </a:r>
          </a:p>
        </p:txBody>
      </p:sp>
      <p:pic>
        <p:nvPicPr>
          <p:cNvPr id="5" name="Content Placeholder 4" descr="A screenshot of a computer&#10;&#10;Description automatically generated">
            <a:extLst>
              <a:ext uri="{FF2B5EF4-FFF2-40B4-BE49-F238E27FC236}">
                <a16:creationId xmlns:a16="http://schemas.microsoft.com/office/drawing/2014/main" id="{379BE9AC-3DD3-C241-B11D-424B1B9758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163" t="37225" r="22422" b="26182"/>
          <a:stretch/>
        </p:blipFill>
        <p:spPr>
          <a:xfrm>
            <a:off x="683569" y="1700808"/>
            <a:ext cx="7992888" cy="3240361"/>
          </a:xfrm>
        </p:spPr>
      </p:pic>
    </p:spTree>
    <p:extLst>
      <p:ext uri="{BB962C8B-B14F-4D97-AF65-F5344CB8AC3E}">
        <p14:creationId xmlns:p14="http://schemas.microsoft.com/office/powerpoint/2010/main" val="688541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36BD0D-7E11-314F-A0ED-B561E9B72C1A}"/>
              </a:ext>
            </a:extLst>
          </p:cNvPr>
          <p:cNvSpPr>
            <a:spLocks noGrp="1"/>
          </p:cNvSpPr>
          <p:nvPr>
            <p:ph type="title"/>
          </p:nvPr>
        </p:nvSpPr>
        <p:spPr/>
        <p:txBody>
          <a:bodyPr vert="horz" lIns="91440" tIns="45720" rIns="91440" bIns="45720" rtlCol="0" anchor="ctr">
            <a:normAutofit/>
          </a:bodyPr>
          <a:lstStyle/>
          <a:p>
            <a:r>
              <a:rPr lang="en-US" sz="4000" b="1" dirty="0">
                <a:solidFill>
                  <a:srgbClr val="0070C0"/>
                </a:solidFill>
                <a:latin typeface="Calibri" pitchFamily="34" charset="0"/>
              </a:rPr>
              <a:t>Performance Dashboard</a:t>
            </a:r>
          </a:p>
        </p:txBody>
      </p:sp>
      <p:sp>
        <p:nvSpPr>
          <p:cNvPr id="3" name="Content Placeholder 2">
            <a:extLst>
              <a:ext uri="{FF2B5EF4-FFF2-40B4-BE49-F238E27FC236}">
                <a16:creationId xmlns:a16="http://schemas.microsoft.com/office/drawing/2014/main" id="{F86B099F-A92C-354E-9202-59C2414EC307}"/>
              </a:ext>
            </a:extLst>
          </p:cNvPr>
          <p:cNvSpPr>
            <a:spLocks noGrp="1"/>
          </p:cNvSpPr>
          <p:nvPr>
            <p:ph idx="1"/>
          </p:nvPr>
        </p:nvSpPr>
        <p:spPr/>
        <p:txBody>
          <a:bodyPr>
            <a:normAutofit/>
          </a:bodyPr>
          <a:lstStyle/>
          <a:p>
            <a:pPr marL="0" indent="0">
              <a:buNone/>
            </a:pPr>
            <a:r>
              <a:rPr lang="en-IN" sz="2000" dirty="0">
                <a:latin typeface="+mn-lt"/>
              </a:rPr>
              <a:t>8 different Survey questions:</a:t>
            </a:r>
          </a:p>
          <a:p>
            <a:r>
              <a:rPr lang="en-IN" sz="2000" dirty="0">
                <a:latin typeface="+mn-lt"/>
              </a:rPr>
              <a:t>CAHPS for MIPS SSM: Getting Timely Care, Appointments and Information.</a:t>
            </a:r>
          </a:p>
          <a:p>
            <a:r>
              <a:rPr lang="en-IN" sz="2000" dirty="0">
                <a:latin typeface="+mn-lt"/>
              </a:rPr>
              <a:t>CAHPS for MIPS SSM: How Well Providers Communicate</a:t>
            </a:r>
          </a:p>
          <a:p>
            <a:r>
              <a:rPr lang="en-IN" sz="2000" dirty="0">
                <a:latin typeface="+mn-lt"/>
              </a:rPr>
              <a:t>CAHPS for MIPS SSM: Patient's Rating of Provider</a:t>
            </a:r>
          </a:p>
          <a:p>
            <a:r>
              <a:rPr lang="en-IN" sz="2000" dirty="0">
                <a:latin typeface="+mn-lt"/>
              </a:rPr>
              <a:t>CAHPS for MIPS SSM: Health Promotion and Education</a:t>
            </a:r>
          </a:p>
          <a:p>
            <a:r>
              <a:rPr lang="en-IN" sz="2000" dirty="0">
                <a:latin typeface="+mn-lt"/>
              </a:rPr>
              <a:t>CAHPS for MIPS SSM: Courteous and Helpful Office Staff</a:t>
            </a:r>
          </a:p>
          <a:p>
            <a:r>
              <a:rPr lang="en-IN" sz="2000" dirty="0">
                <a:latin typeface="+mn-lt"/>
              </a:rPr>
              <a:t>CAHPS for MIPS SSM: Care Coordination</a:t>
            </a:r>
          </a:p>
          <a:p>
            <a:r>
              <a:rPr lang="en-IN" sz="2000" dirty="0">
                <a:latin typeface="+mn-lt"/>
              </a:rPr>
              <a:t>CAHPS for MIPS SSM: Between Visit Communication</a:t>
            </a:r>
          </a:p>
          <a:p>
            <a:r>
              <a:rPr lang="en-IN" sz="2000" dirty="0">
                <a:latin typeface="+mn-lt"/>
              </a:rPr>
              <a:t>CAHPS for MIPS SSM: Stewardship of Patient Resources</a:t>
            </a:r>
            <a:endParaRPr lang="en-US" sz="2000" dirty="0">
              <a:latin typeface="+mn-lt"/>
            </a:endParaRPr>
          </a:p>
        </p:txBody>
      </p:sp>
    </p:spTree>
    <p:extLst>
      <p:ext uri="{BB962C8B-B14F-4D97-AF65-F5344CB8AC3E}">
        <p14:creationId xmlns:p14="http://schemas.microsoft.com/office/powerpoint/2010/main" val="281068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65537" y="638648"/>
            <a:ext cx="7772400" cy="624566"/>
          </a:xfrm>
          <a:ln>
            <a:noFill/>
          </a:ln>
        </p:spPr>
        <p:txBody>
          <a:bodyPr>
            <a:normAutofit/>
          </a:bodyPr>
          <a:lstStyle/>
          <a:p>
            <a:pPr algn="l"/>
            <a:r>
              <a:rPr lang="en-IN" sz="2400" b="1" dirty="0">
                <a:solidFill>
                  <a:srgbClr val="0070C0"/>
                </a:solidFill>
                <a:latin typeface="Calibri" pitchFamily="34" charset="0"/>
              </a:rPr>
              <a:t>Objective</a:t>
            </a:r>
          </a:p>
        </p:txBody>
      </p:sp>
      <p:sp>
        <p:nvSpPr>
          <p:cNvPr id="3" name="Subtitle 2"/>
          <p:cNvSpPr>
            <a:spLocks noGrp="1"/>
          </p:cNvSpPr>
          <p:nvPr>
            <p:ph type="subTitle" idx="1"/>
          </p:nvPr>
        </p:nvSpPr>
        <p:spPr>
          <a:xfrm>
            <a:off x="365536" y="1283431"/>
            <a:ext cx="8598951" cy="1752600"/>
          </a:xfrm>
        </p:spPr>
        <p:txBody>
          <a:bodyPr>
            <a:normAutofit/>
          </a:bodyPr>
          <a:lstStyle/>
          <a:p>
            <a:pPr algn="l"/>
            <a:r>
              <a:rPr lang="en-IN" sz="1800" dirty="0">
                <a:solidFill>
                  <a:schemeClr val="tx1"/>
                </a:solidFill>
                <a:latin typeface="Calibri" pitchFamily="34" charset="0"/>
              </a:rPr>
              <a:t>The main objective of our project is to analyse CAHPS (</a:t>
            </a:r>
            <a:r>
              <a:rPr lang="en-US" sz="1800" dirty="0">
                <a:solidFill>
                  <a:schemeClr val="tx1"/>
                </a:solidFill>
                <a:latin typeface="Calibri" pitchFamily="34" charset="0"/>
              </a:rPr>
              <a:t>Consumer Assessment of Healthcare Providers and Systems)</a:t>
            </a:r>
            <a:r>
              <a:rPr lang="en-IN" sz="1800" dirty="0">
                <a:solidFill>
                  <a:schemeClr val="tx1"/>
                </a:solidFill>
                <a:latin typeface="Calibri" pitchFamily="34" charset="0"/>
              </a:rPr>
              <a:t> Survey Data for health plans or providers and to gather insights on patient experience when they use employee sponsored or Medicare/Medicaid plans or health care service providers like physicians, hospitals and other healthcare facilities. </a:t>
            </a:r>
          </a:p>
        </p:txBody>
      </p:sp>
      <p:sp>
        <p:nvSpPr>
          <p:cNvPr id="4" name="Title 1"/>
          <p:cNvSpPr txBox="1">
            <a:spLocks/>
          </p:cNvSpPr>
          <p:nvPr/>
        </p:nvSpPr>
        <p:spPr>
          <a:xfrm>
            <a:off x="435767" y="3056248"/>
            <a:ext cx="7772400" cy="570934"/>
          </a:xfrm>
          <a:prstGeom prst="rect">
            <a:avLst/>
          </a:prstGeom>
          <a:ln>
            <a:noFill/>
          </a:ln>
        </p:spPr>
        <p:txBody>
          <a:bodyPr vert="horz" lIns="91440" tIns="45720" rIns="91440" bIns="45720" rtlCol="0" anchor="ctr">
            <a:normAutofit/>
          </a:bodyPr>
          <a:lstStyle>
            <a:lvl1pPr defTabSz="457200">
              <a:spcBef>
                <a:spcPct val="0"/>
              </a:spcBef>
              <a:buNone/>
              <a:defRPr sz="2400" b="1">
                <a:latin typeface="Calibri" pitchFamily="34" charset="0"/>
                <a:ea typeface="+mj-ea"/>
                <a:cs typeface="Helvetica"/>
              </a:defRPr>
            </a:lvl1pPr>
          </a:lstStyle>
          <a:p>
            <a:r>
              <a:rPr lang="en-IN" dirty="0">
                <a:solidFill>
                  <a:srgbClr val="0070C0"/>
                </a:solidFill>
              </a:rPr>
              <a:t>Motivation	</a:t>
            </a:r>
          </a:p>
        </p:txBody>
      </p:sp>
      <p:sp>
        <p:nvSpPr>
          <p:cNvPr id="5" name="Subtitle 2"/>
          <p:cNvSpPr txBox="1">
            <a:spLocks/>
          </p:cNvSpPr>
          <p:nvPr/>
        </p:nvSpPr>
        <p:spPr>
          <a:xfrm>
            <a:off x="523160" y="3667616"/>
            <a:ext cx="8212711" cy="2000264"/>
          </a:xfrm>
          <a:prstGeom prst="rect">
            <a:avLst/>
          </a:prstGeom>
        </p:spPr>
        <p:txBody>
          <a:bodyPr vert="horz" lIns="91440" tIns="45720" rIns="91440" bIns="45720" rtlCol="0">
            <a:noAutofit/>
          </a:bodyPr>
          <a:lstStyle/>
          <a:p>
            <a:pPr marL="457200" marR="0" lvl="0" indent="-457200" algn="l" defTabSz="457200" rtl="0" eaLnBrk="1" fontAlgn="auto" latinLnBrk="0" hangingPunct="1">
              <a:lnSpc>
                <a:spcPct val="100000"/>
              </a:lnSpc>
              <a:spcBef>
                <a:spcPct val="20000"/>
              </a:spcBef>
              <a:spcAft>
                <a:spcPts val="0"/>
              </a:spcAft>
              <a:buClrTx/>
              <a:buSzTx/>
              <a:buFont typeface="Arial"/>
              <a:buNone/>
              <a:tabLst/>
              <a:defRPr/>
            </a:pPr>
            <a:r>
              <a:rPr kumimoji="0" lang="en-IN" b="0" i="1" u="none" strike="noStrike" kern="1200" cap="none" spc="0" normalizeH="0" baseline="0" noProof="0" dirty="0">
                <a:ln>
                  <a:noFill/>
                </a:ln>
                <a:solidFill>
                  <a:schemeClr val="tx1"/>
                </a:solidFill>
                <a:effectLst/>
                <a:uLnTx/>
                <a:uFillTx/>
                <a:latin typeface="Calibri" pitchFamily="34" charset="0"/>
                <a:cs typeface="Helvetica"/>
              </a:rPr>
              <a:t>Patient Experience Analysis would</a:t>
            </a:r>
            <a:r>
              <a:rPr kumimoji="0" lang="en-IN" b="0" i="1" u="none" strike="noStrike" kern="1200" cap="none" spc="0" normalizeH="0" noProof="0" dirty="0">
                <a:ln>
                  <a:noFill/>
                </a:ln>
                <a:solidFill>
                  <a:schemeClr val="tx1"/>
                </a:solidFill>
                <a:effectLst/>
                <a:uLnTx/>
                <a:uFillTx/>
                <a:latin typeface="Calibri" pitchFamily="34" charset="0"/>
                <a:cs typeface="Helvetica"/>
              </a:rPr>
              <a:t> help plans and providers to,</a:t>
            </a:r>
          </a:p>
          <a:p>
            <a:pPr marL="457200" marR="0" lvl="0" indent="-457200" algn="l" defTabSz="457200" rtl="0" eaLnBrk="1" fontAlgn="auto" latinLnBrk="0" hangingPunct="1">
              <a:lnSpc>
                <a:spcPct val="100000"/>
              </a:lnSpc>
              <a:spcBef>
                <a:spcPct val="20000"/>
              </a:spcBef>
              <a:spcAft>
                <a:spcPts val="0"/>
              </a:spcAft>
              <a:buClrTx/>
              <a:buSzTx/>
              <a:buFont typeface="+mj-lt"/>
              <a:buAutoNum type="arabicPeriod"/>
              <a:tabLst/>
              <a:defRPr/>
            </a:pPr>
            <a:r>
              <a:rPr lang="en-IN" i="1" dirty="0">
                <a:latin typeface="Calibri" pitchFamily="34" charset="0"/>
                <a:cs typeface="Helvetica"/>
              </a:rPr>
              <a:t>Help measure performance at enterprise, facility and even at service / section level </a:t>
            </a:r>
          </a:p>
          <a:p>
            <a:pPr marL="457200" marR="0" lvl="0" indent="-457200" algn="l" defTabSz="457200" rtl="0" eaLnBrk="1" fontAlgn="auto" latinLnBrk="0" hangingPunct="1">
              <a:lnSpc>
                <a:spcPct val="100000"/>
              </a:lnSpc>
              <a:spcBef>
                <a:spcPct val="20000"/>
              </a:spcBef>
              <a:spcAft>
                <a:spcPts val="0"/>
              </a:spcAft>
              <a:buClrTx/>
              <a:buSzTx/>
              <a:buFont typeface="+mj-lt"/>
              <a:buAutoNum type="arabicPeriod"/>
              <a:tabLst/>
              <a:defRPr/>
            </a:pPr>
            <a:r>
              <a:rPr lang="en-IN" i="1" dirty="0">
                <a:latin typeface="Calibri" pitchFamily="34" charset="0"/>
                <a:cs typeface="Helvetica"/>
              </a:rPr>
              <a:t>Measure star rating to comply with CMS compliance for MA plans</a:t>
            </a:r>
          </a:p>
          <a:p>
            <a:pPr marL="457200" indent="-457200" defTabSz="457200">
              <a:spcBef>
                <a:spcPct val="20000"/>
              </a:spcBef>
              <a:buFont typeface="+mj-lt"/>
              <a:buAutoNum type="arabicPeriod"/>
              <a:defRPr/>
            </a:pPr>
            <a:r>
              <a:rPr lang="en-IN" i="1" dirty="0">
                <a:latin typeface="Calibri" pitchFamily="34" charset="0"/>
                <a:cs typeface="Helvetica"/>
              </a:rPr>
              <a:t>Compare against another plan or provider through KPIs such as ranking, mean score and top box score.</a:t>
            </a:r>
          </a:p>
          <a:p>
            <a:pPr marL="457200" indent="-457200" defTabSz="457200">
              <a:spcBef>
                <a:spcPct val="20000"/>
              </a:spcBef>
              <a:buFont typeface="+mj-lt"/>
              <a:buAutoNum type="arabicPeriod"/>
              <a:defRPr/>
            </a:pPr>
            <a:r>
              <a:rPr lang="en-IN" i="1" dirty="0">
                <a:latin typeface="Calibri" pitchFamily="34" charset="0"/>
                <a:cs typeface="Helvetica"/>
              </a:rPr>
              <a:t>Drive improvements and sustain quality of care</a:t>
            </a:r>
          </a:p>
          <a:p>
            <a:pPr marL="457200" marR="0" lvl="0" indent="-457200" algn="l" defTabSz="457200" rtl="0" eaLnBrk="1" fontAlgn="auto" latinLnBrk="0" hangingPunct="1">
              <a:lnSpc>
                <a:spcPct val="100000"/>
              </a:lnSpc>
              <a:spcBef>
                <a:spcPct val="20000"/>
              </a:spcBef>
              <a:spcAft>
                <a:spcPts val="0"/>
              </a:spcAft>
              <a:buClrTx/>
              <a:buSzTx/>
              <a:buFont typeface="+mj-lt"/>
              <a:buAutoNum type="arabicPeriod"/>
              <a:tabLst/>
              <a:defRPr/>
            </a:pPr>
            <a:endParaRPr kumimoji="0" lang="en-IN" b="0" i="0" u="none" strike="noStrike" kern="1200" cap="none" spc="0" normalizeH="0" baseline="0" noProof="0" dirty="0">
              <a:ln>
                <a:noFill/>
              </a:ln>
              <a:solidFill>
                <a:schemeClr val="tx1"/>
              </a:solidFill>
              <a:effectLst/>
              <a:uLnTx/>
              <a:uFillTx/>
              <a:latin typeface="Calibri" pitchFamily="34" charset="0"/>
              <a:cs typeface="Helvetica"/>
            </a:endParaRPr>
          </a:p>
          <a:p>
            <a:pPr marR="0" lvl="0" algn="l" defTabSz="457200" rtl="0" eaLnBrk="1" fontAlgn="auto" latinLnBrk="0" hangingPunct="1">
              <a:lnSpc>
                <a:spcPct val="100000"/>
              </a:lnSpc>
              <a:spcBef>
                <a:spcPct val="20000"/>
              </a:spcBef>
              <a:spcAft>
                <a:spcPts val="0"/>
              </a:spcAft>
              <a:buClrTx/>
              <a:buSzTx/>
              <a:tabLst/>
              <a:defRPr/>
            </a:pPr>
            <a:endParaRPr kumimoji="0" lang="en-IN" b="0" i="0" u="none" strike="noStrike" kern="1200" cap="none" spc="0" normalizeH="0" baseline="0" noProof="0" dirty="0">
              <a:ln>
                <a:noFill/>
              </a:ln>
              <a:solidFill>
                <a:schemeClr val="tx1"/>
              </a:solidFill>
              <a:effectLst/>
              <a:uLnTx/>
              <a:uFillTx/>
              <a:latin typeface="Calibri" pitchFamily="34" charset="0"/>
              <a:cs typeface="Helvetic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212E0-913F-E940-9644-B68B868C0DDF}"/>
              </a:ext>
            </a:extLst>
          </p:cNvPr>
          <p:cNvSpPr>
            <a:spLocks noGrp="1"/>
          </p:cNvSpPr>
          <p:nvPr>
            <p:ph type="title"/>
          </p:nvPr>
        </p:nvSpPr>
        <p:spPr>
          <a:xfrm>
            <a:off x="107504" y="-22303"/>
            <a:ext cx="8229600" cy="1143000"/>
          </a:xfrm>
        </p:spPr>
        <p:txBody>
          <a:bodyPr vert="horz" lIns="91440" tIns="45720" rIns="91440" bIns="45720" rtlCol="0" anchor="ctr">
            <a:normAutofit fontScale="90000"/>
          </a:bodyPr>
          <a:lstStyle/>
          <a:p>
            <a:r>
              <a:rPr lang="en-US" sz="4000" b="1" dirty="0">
                <a:solidFill>
                  <a:srgbClr val="0070C0"/>
                </a:solidFill>
                <a:latin typeface="Calibri" pitchFamily="34" charset="0"/>
              </a:rPr>
              <a:t>Performance Dashboard Visualizations </a:t>
            </a:r>
          </a:p>
        </p:txBody>
      </p:sp>
      <p:pic>
        <p:nvPicPr>
          <p:cNvPr id="7" name="Picture 6">
            <a:extLst>
              <a:ext uri="{FF2B5EF4-FFF2-40B4-BE49-F238E27FC236}">
                <a16:creationId xmlns:a16="http://schemas.microsoft.com/office/drawing/2014/main" id="{FB4A837D-340E-2E4E-8FF1-B9BB4820ECF6}"/>
              </a:ext>
            </a:extLst>
          </p:cNvPr>
          <p:cNvPicPr>
            <a:picLocks noChangeAspect="1"/>
          </p:cNvPicPr>
          <p:nvPr/>
        </p:nvPicPr>
        <p:blipFill rotWithShape="1">
          <a:blip r:embed="rId2">
            <a:extLst>
              <a:ext uri="{28A0092B-C50C-407E-A947-70E740481C1C}">
                <a14:useLocalDpi xmlns:a14="http://schemas.microsoft.com/office/drawing/2010/main" val="0"/>
              </a:ext>
            </a:extLst>
          </a:blip>
          <a:srcRect l="22438" t="10940" r="23225" b="12200"/>
          <a:stretch/>
        </p:blipFill>
        <p:spPr>
          <a:xfrm>
            <a:off x="1691680" y="908720"/>
            <a:ext cx="4968552" cy="4392488"/>
          </a:xfrm>
          <a:prstGeom prst="rect">
            <a:avLst/>
          </a:prstGeom>
        </p:spPr>
      </p:pic>
      <p:sp>
        <p:nvSpPr>
          <p:cNvPr id="8" name="TextBox 7">
            <a:extLst>
              <a:ext uri="{FF2B5EF4-FFF2-40B4-BE49-F238E27FC236}">
                <a16:creationId xmlns:a16="http://schemas.microsoft.com/office/drawing/2014/main" id="{225AFDCC-B203-B94C-9F8A-356A3E97152A}"/>
              </a:ext>
            </a:extLst>
          </p:cNvPr>
          <p:cNvSpPr txBox="1"/>
          <p:nvPr/>
        </p:nvSpPr>
        <p:spPr>
          <a:xfrm>
            <a:off x="323528" y="5305587"/>
            <a:ext cx="8640960" cy="584775"/>
          </a:xfrm>
          <a:prstGeom prst="rect">
            <a:avLst/>
          </a:prstGeom>
          <a:noFill/>
        </p:spPr>
        <p:txBody>
          <a:bodyPr wrap="square" rtlCol="0">
            <a:spAutoFit/>
          </a:bodyPr>
          <a:lstStyle>
            <a:defPPr>
              <a:defRPr lang="en-US"/>
            </a:defPPr>
            <a:lvl1pPr>
              <a:defRPr sz="1600" b="1" i="1"/>
            </a:lvl1pPr>
          </a:lstStyle>
          <a:p>
            <a:r>
              <a:rPr lang="en-US" dirty="0"/>
              <a:t>Note: Each and every Viz shows  top five states in USA that are performing well in the respective CHAPS survey questions.</a:t>
            </a:r>
          </a:p>
        </p:txBody>
      </p:sp>
    </p:spTree>
    <p:extLst>
      <p:ext uri="{BB962C8B-B14F-4D97-AF65-F5344CB8AC3E}">
        <p14:creationId xmlns:p14="http://schemas.microsoft.com/office/powerpoint/2010/main" val="20873014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DDD43-0BFC-0348-99B6-1EC671366E67}"/>
              </a:ext>
            </a:extLst>
          </p:cNvPr>
          <p:cNvSpPr>
            <a:spLocks noGrp="1"/>
          </p:cNvSpPr>
          <p:nvPr>
            <p:ph type="title"/>
          </p:nvPr>
        </p:nvSpPr>
        <p:spPr>
          <a:xfrm>
            <a:off x="-108520" y="274638"/>
            <a:ext cx="10153128" cy="706090"/>
          </a:xfrm>
        </p:spPr>
        <p:txBody>
          <a:bodyPr vert="horz" lIns="91440" tIns="45720" rIns="91440" bIns="45720" rtlCol="0" anchor="ctr">
            <a:normAutofit/>
          </a:bodyPr>
          <a:lstStyle/>
          <a:p>
            <a:r>
              <a:rPr lang="en-US" sz="3600" b="1" dirty="0">
                <a:solidFill>
                  <a:srgbClr val="0070C0"/>
                </a:solidFill>
                <a:latin typeface="Calibri" pitchFamily="34" charset="0"/>
              </a:rPr>
              <a:t>Performance Dashboard Viz </a:t>
            </a:r>
            <a:r>
              <a:rPr lang="en-US" sz="3600" b="1" dirty="0" err="1">
                <a:solidFill>
                  <a:srgbClr val="0070C0"/>
                </a:solidFill>
                <a:latin typeface="Calibri" pitchFamily="34" charset="0"/>
              </a:rPr>
              <a:t>Cont</a:t>
            </a:r>
            <a:r>
              <a:rPr lang="en-US" sz="3600" b="1" dirty="0">
                <a:solidFill>
                  <a:srgbClr val="0070C0"/>
                </a:solidFill>
                <a:latin typeface="Calibri" pitchFamily="34" charset="0"/>
              </a:rPr>
              <a:t>….</a:t>
            </a:r>
          </a:p>
        </p:txBody>
      </p:sp>
      <p:pic>
        <p:nvPicPr>
          <p:cNvPr id="9" name="Content Placeholder 8" descr="A picture containing screenshot&#10;&#10;Description automatically generated">
            <a:extLst>
              <a:ext uri="{FF2B5EF4-FFF2-40B4-BE49-F238E27FC236}">
                <a16:creationId xmlns:a16="http://schemas.microsoft.com/office/drawing/2014/main" id="{EB811F4A-8E94-A444-AA19-7DAC0E9EE9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5141" t="10178" r="25141" b="11862"/>
          <a:stretch/>
        </p:blipFill>
        <p:spPr>
          <a:xfrm>
            <a:off x="1907704" y="1124744"/>
            <a:ext cx="4968552" cy="4869181"/>
          </a:xfrm>
        </p:spPr>
      </p:pic>
    </p:spTree>
    <p:extLst>
      <p:ext uri="{BB962C8B-B14F-4D97-AF65-F5344CB8AC3E}">
        <p14:creationId xmlns:p14="http://schemas.microsoft.com/office/powerpoint/2010/main" val="1001310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C13DE-0BC6-DB4E-AAF4-DE98DDFB1D8F}"/>
              </a:ext>
            </a:extLst>
          </p:cNvPr>
          <p:cNvSpPr>
            <a:spLocks noGrp="1"/>
          </p:cNvSpPr>
          <p:nvPr>
            <p:ph type="title"/>
          </p:nvPr>
        </p:nvSpPr>
        <p:spPr>
          <a:xfrm>
            <a:off x="251520" y="8672"/>
            <a:ext cx="8229600" cy="1143000"/>
          </a:xfrm>
        </p:spPr>
        <p:txBody>
          <a:bodyPr vert="horz" lIns="91440" tIns="45720" rIns="91440" bIns="45720" rtlCol="0" anchor="ctr">
            <a:normAutofit/>
          </a:bodyPr>
          <a:lstStyle/>
          <a:p>
            <a:r>
              <a:rPr lang="en-US" sz="4000" b="1" dirty="0">
                <a:solidFill>
                  <a:srgbClr val="0070C0"/>
                </a:solidFill>
                <a:latin typeface="Calibri" pitchFamily="34" charset="0"/>
              </a:rPr>
              <a:t>Aggregate Dashboard</a:t>
            </a:r>
          </a:p>
        </p:txBody>
      </p:sp>
      <p:pic>
        <p:nvPicPr>
          <p:cNvPr id="5" name="Content Placeholder 4">
            <a:extLst>
              <a:ext uri="{FF2B5EF4-FFF2-40B4-BE49-F238E27FC236}">
                <a16:creationId xmlns:a16="http://schemas.microsoft.com/office/drawing/2014/main" id="{AC1EDB1C-2577-5A4E-B2FD-254BE10920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37" t="10178" r="8237" b="13454"/>
          <a:stretch/>
        </p:blipFill>
        <p:spPr>
          <a:xfrm>
            <a:off x="1508332" y="1484784"/>
            <a:ext cx="6127335" cy="3501334"/>
          </a:xfrm>
        </p:spPr>
      </p:pic>
      <p:sp>
        <p:nvSpPr>
          <p:cNvPr id="6" name="TextBox 5">
            <a:extLst>
              <a:ext uri="{FF2B5EF4-FFF2-40B4-BE49-F238E27FC236}">
                <a16:creationId xmlns:a16="http://schemas.microsoft.com/office/drawing/2014/main" id="{65FE563C-B62B-ED40-9611-02315EC5AEEF}"/>
              </a:ext>
            </a:extLst>
          </p:cNvPr>
          <p:cNvSpPr txBox="1"/>
          <p:nvPr/>
        </p:nvSpPr>
        <p:spPr>
          <a:xfrm>
            <a:off x="179512" y="4986118"/>
            <a:ext cx="8856984" cy="584775"/>
          </a:xfrm>
          <a:prstGeom prst="rect">
            <a:avLst/>
          </a:prstGeom>
          <a:noFill/>
        </p:spPr>
        <p:txBody>
          <a:bodyPr wrap="square" rtlCol="0">
            <a:spAutoFit/>
          </a:bodyPr>
          <a:lstStyle>
            <a:defPPr>
              <a:defRPr lang="en-US"/>
            </a:defPPr>
            <a:lvl1pPr>
              <a:defRPr sz="1600" b="1" i="1"/>
            </a:lvl1pPr>
          </a:lstStyle>
          <a:p>
            <a:r>
              <a:rPr lang="en-US" dirty="0"/>
              <a:t>Note: First Viz shows the top 5 Aggregation values </a:t>
            </a:r>
            <a:r>
              <a:rPr lang="en-US" dirty="0" err="1"/>
              <a:t>w.r.t.</a:t>
            </a:r>
            <a:r>
              <a:rPr lang="en-US" dirty="0"/>
              <a:t> to USA states of the CHAPS survey questions. </a:t>
            </a:r>
          </a:p>
          <a:p>
            <a:r>
              <a:rPr lang="en-US" dirty="0"/>
              <a:t>Second Viz shows the bottom 5 Aggregation values </a:t>
            </a:r>
            <a:r>
              <a:rPr lang="en-US" dirty="0" err="1"/>
              <a:t>w.r.t</a:t>
            </a:r>
            <a:r>
              <a:rPr lang="en-US" dirty="0"/>
              <a:t> to USA states of the CHAPS survey questions.</a:t>
            </a:r>
          </a:p>
        </p:txBody>
      </p:sp>
    </p:spTree>
    <p:extLst>
      <p:ext uri="{BB962C8B-B14F-4D97-AF65-F5344CB8AC3E}">
        <p14:creationId xmlns:p14="http://schemas.microsoft.com/office/powerpoint/2010/main" val="2358565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73B27-8986-3942-A16F-17A1346A2009}"/>
              </a:ext>
            </a:extLst>
          </p:cNvPr>
          <p:cNvSpPr>
            <a:spLocks noGrp="1"/>
          </p:cNvSpPr>
          <p:nvPr>
            <p:ph type="title"/>
          </p:nvPr>
        </p:nvSpPr>
        <p:spPr>
          <a:xfrm>
            <a:off x="251520" y="-99392"/>
            <a:ext cx="8229600" cy="1143000"/>
          </a:xfrm>
        </p:spPr>
        <p:txBody>
          <a:bodyPr vert="horz" lIns="91440" tIns="45720" rIns="91440" bIns="45720" rtlCol="0" anchor="ctr">
            <a:normAutofit/>
          </a:bodyPr>
          <a:lstStyle/>
          <a:p>
            <a:r>
              <a:rPr lang="en-US" sz="4000" b="1" dirty="0">
                <a:solidFill>
                  <a:srgbClr val="0070C0"/>
                </a:solidFill>
                <a:latin typeface="Calibri" pitchFamily="34" charset="0"/>
              </a:rPr>
              <a:t>Star Rating Dashboard</a:t>
            </a:r>
          </a:p>
        </p:txBody>
      </p:sp>
      <p:pic>
        <p:nvPicPr>
          <p:cNvPr id="5" name="Content Placeholder 4" descr="A screenshot of a computer&#10;&#10;Description automatically generated">
            <a:extLst>
              <a:ext uri="{FF2B5EF4-FFF2-40B4-BE49-F238E27FC236}">
                <a16:creationId xmlns:a16="http://schemas.microsoft.com/office/drawing/2014/main" id="{FCE7B1F9-2A85-234C-A032-4F6AB10B02A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9175" t="10178" r="19174" b="15045"/>
          <a:stretch/>
        </p:blipFill>
        <p:spPr>
          <a:xfrm>
            <a:off x="1403648" y="836712"/>
            <a:ext cx="5724636" cy="5076564"/>
          </a:xfrm>
        </p:spPr>
      </p:pic>
    </p:spTree>
    <p:extLst>
      <p:ext uri="{BB962C8B-B14F-4D97-AF65-F5344CB8AC3E}">
        <p14:creationId xmlns:p14="http://schemas.microsoft.com/office/powerpoint/2010/main" val="33330371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698D-C78B-9642-AEA7-52DCA2EF3C82}"/>
              </a:ext>
            </a:extLst>
          </p:cNvPr>
          <p:cNvSpPr>
            <a:spLocks noGrp="1"/>
          </p:cNvSpPr>
          <p:nvPr>
            <p:ph type="title"/>
          </p:nvPr>
        </p:nvSpPr>
        <p:spPr>
          <a:xfrm>
            <a:off x="457200" y="53752"/>
            <a:ext cx="8229600" cy="1143000"/>
          </a:xfrm>
        </p:spPr>
        <p:txBody>
          <a:bodyPr vert="horz" lIns="91440" tIns="45720" rIns="91440" bIns="45720" rtlCol="0" anchor="ctr">
            <a:normAutofit/>
          </a:bodyPr>
          <a:lstStyle/>
          <a:p>
            <a:r>
              <a:rPr lang="en-US" sz="4000" b="1" dirty="0">
                <a:solidFill>
                  <a:srgbClr val="0070C0"/>
                </a:solidFill>
                <a:latin typeface="Calibri" pitchFamily="34" charset="0"/>
              </a:rPr>
              <a:t>Code Snippets</a:t>
            </a:r>
          </a:p>
        </p:txBody>
      </p:sp>
      <p:pic>
        <p:nvPicPr>
          <p:cNvPr id="5" name="Content Placeholder 4">
            <a:extLst>
              <a:ext uri="{FF2B5EF4-FFF2-40B4-BE49-F238E27FC236}">
                <a16:creationId xmlns:a16="http://schemas.microsoft.com/office/drawing/2014/main" id="{530CF445-1C9A-AB47-B4F8-7CB9F9D1EB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27584" y="1268760"/>
            <a:ext cx="7241540" cy="4525963"/>
          </a:xfrm>
        </p:spPr>
      </p:pic>
    </p:spTree>
    <p:extLst>
      <p:ext uri="{BB962C8B-B14F-4D97-AF65-F5344CB8AC3E}">
        <p14:creationId xmlns:p14="http://schemas.microsoft.com/office/powerpoint/2010/main" val="23072347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698D-C78B-9642-AEA7-52DCA2EF3C82}"/>
              </a:ext>
            </a:extLst>
          </p:cNvPr>
          <p:cNvSpPr>
            <a:spLocks noGrp="1"/>
          </p:cNvSpPr>
          <p:nvPr>
            <p:ph type="title"/>
          </p:nvPr>
        </p:nvSpPr>
        <p:spPr>
          <a:xfrm>
            <a:off x="457200" y="125760"/>
            <a:ext cx="8229600" cy="1143000"/>
          </a:xfrm>
        </p:spPr>
        <p:txBody>
          <a:bodyPr vert="horz" lIns="91440" tIns="45720" rIns="91440" bIns="45720" rtlCol="0" anchor="ctr">
            <a:normAutofit/>
          </a:bodyPr>
          <a:lstStyle/>
          <a:p>
            <a:r>
              <a:rPr lang="en-US" sz="4000" b="1" dirty="0">
                <a:solidFill>
                  <a:srgbClr val="0070C0"/>
                </a:solidFill>
                <a:latin typeface="Calibri" pitchFamily="34" charset="0"/>
              </a:rPr>
              <a:t>Code Snippets </a:t>
            </a:r>
            <a:r>
              <a:rPr lang="en-US" sz="4000" b="1" dirty="0" err="1">
                <a:solidFill>
                  <a:srgbClr val="0070C0"/>
                </a:solidFill>
                <a:latin typeface="Calibri" pitchFamily="34" charset="0"/>
              </a:rPr>
              <a:t>Cont</a:t>
            </a:r>
            <a:r>
              <a:rPr lang="en-US" sz="4000" b="1" dirty="0">
                <a:solidFill>
                  <a:srgbClr val="0070C0"/>
                </a:solidFill>
                <a:latin typeface="Calibri" pitchFamily="34" charset="0"/>
              </a:rPr>
              <a:t>…</a:t>
            </a:r>
          </a:p>
        </p:txBody>
      </p:sp>
      <p:pic>
        <p:nvPicPr>
          <p:cNvPr id="5" name="Content Placeholder 4" descr="A screenshot of a computer&#10;&#10;Description automatically generated">
            <a:extLst>
              <a:ext uri="{FF2B5EF4-FFF2-40B4-BE49-F238E27FC236}">
                <a16:creationId xmlns:a16="http://schemas.microsoft.com/office/drawing/2014/main" id="{60593DBB-0926-9C42-B0B3-5A3BC4A92FA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51230" y="1268760"/>
            <a:ext cx="7241540" cy="4525963"/>
          </a:xfrm>
        </p:spPr>
      </p:pic>
    </p:spTree>
    <p:extLst>
      <p:ext uri="{BB962C8B-B14F-4D97-AF65-F5344CB8AC3E}">
        <p14:creationId xmlns:p14="http://schemas.microsoft.com/office/powerpoint/2010/main" val="2305843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7698D-C78B-9642-AEA7-52DCA2EF3C82}"/>
              </a:ext>
            </a:extLst>
          </p:cNvPr>
          <p:cNvSpPr>
            <a:spLocks noGrp="1"/>
          </p:cNvSpPr>
          <p:nvPr>
            <p:ph type="title"/>
          </p:nvPr>
        </p:nvSpPr>
        <p:spPr>
          <a:xfrm>
            <a:off x="457200" y="125760"/>
            <a:ext cx="8229600" cy="1143000"/>
          </a:xfrm>
        </p:spPr>
        <p:txBody>
          <a:bodyPr vert="horz" lIns="91440" tIns="45720" rIns="91440" bIns="45720" rtlCol="0" anchor="ctr">
            <a:normAutofit/>
          </a:bodyPr>
          <a:lstStyle/>
          <a:p>
            <a:r>
              <a:rPr lang="en-US" sz="4000" b="1" dirty="0">
                <a:solidFill>
                  <a:srgbClr val="0070C0"/>
                </a:solidFill>
                <a:latin typeface="Calibri" pitchFamily="34" charset="0"/>
              </a:rPr>
              <a:t>Code Snippets Cont..</a:t>
            </a:r>
          </a:p>
        </p:txBody>
      </p:sp>
      <p:pic>
        <p:nvPicPr>
          <p:cNvPr id="5" name="Content Placeholder 4" descr="A screenshot of a computer&#10;&#10;Description automatically generated">
            <a:extLst>
              <a:ext uri="{FF2B5EF4-FFF2-40B4-BE49-F238E27FC236}">
                <a16:creationId xmlns:a16="http://schemas.microsoft.com/office/drawing/2014/main" id="{4C5F8DAE-B9A8-1A44-A8B3-89AA96DABE9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51230" y="1268760"/>
            <a:ext cx="7241540" cy="4525963"/>
          </a:xfrm>
        </p:spPr>
      </p:pic>
    </p:spTree>
    <p:extLst>
      <p:ext uri="{BB962C8B-B14F-4D97-AF65-F5344CB8AC3E}">
        <p14:creationId xmlns:p14="http://schemas.microsoft.com/office/powerpoint/2010/main" val="1551024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57E20-04C0-AD43-ADDB-A254D1BA3F0B}"/>
              </a:ext>
            </a:extLst>
          </p:cNvPr>
          <p:cNvSpPr>
            <a:spLocks noGrp="1"/>
          </p:cNvSpPr>
          <p:nvPr>
            <p:ph type="title"/>
          </p:nvPr>
        </p:nvSpPr>
        <p:spPr/>
        <p:txBody>
          <a:bodyPr>
            <a:normAutofit/>
          </a:bodyPr>
          <a:lstStyle/>
          <a:p>
            <a:pPr algn="l"/>
            <a:r>
              <a:rPr lang="en-US" sz="4000" b="1" dirty="0">
                <a:solidFill>
                  <a:srgbClr val="0070C0"/>
                </a:solidFill>
                <a:latin typeface="Calibri" pitchFamily="34" charset="0"/>
              </a:rPr>
              <a:t>Challenges &amp; Approaches</a:t>
            </a:r>
          </a:p>
        </p:txBody>
      </p:sp>
      <p:sp>
        <p:nvSpPr>
          <p:cNvPr id="3" name="Content Placeholder 2">
            <a:extLst>
              <a:ext uri="{FF2B5EF4-FFF2-40B4-BE49-F238E27FC236}">
                <a16:creationId xmlns:a16="http://schemas.microsoft.com/office/drawing/2014/main" id="{FDF7259B-5D3B-D744-BD32-10F7F596C1B6}"/>
              </a:ext>
            </a:extLst>
          </p:cNvPr>
          <p:cNvSpPr>
            <a:spLocks noGrp="1"/>
          </p:cNvSpPr>
          <p:nvPr>
            <p:ph idx="1"/>
          </p:nvPr>
        </p:nvSpPr>
        <p:spPr>
          <a:xfrm>
            <a:off x="457200" y="1268760"/>
            <a:ext cx="8229600" cy="4320480"/>
          </a:xfrm>
        </p:spPr>
        <p:txBody>
          <a:bodyPr>
            <a:normAutofit fontScale="47500" lnSpcReduction="20000"/>
          </a:bodyPr>
          <a:lstStyle/>
          <a:p>
            <a:pPr marL="0" indent="0">
              <a:buNone/>
            </a:pPr>
            <a:r>
              <a:rPr lang="en-US" b="1" dirty="0"/>
              <a:t>Challenges :</a:t>
            </a:r>
          </a:p>
          <a:p>
            <a:pPr marL="0" indent="0">
              <a:buNone/>
            </a:pPr>
            <a:endParaRPr lang="en-US" dirty="0"/>
          </a:p>
          <a:p>
            <a:r>
              <a:rPr lang="en-US" dirty="0"/>
              <a:t>As it’s a survey data, analysis was a complex activity due to large data set.</a:t>
            </a:r>
          </a:p>
          <a:p>
            <a:r>
              <a:rPr lang="en-US" dirty="0"/>
              <a:t>It really took more effort and time to understand and segregate, and also to finalize the metrics based on available data.</a:t>
            </a:r>
          </a:p>
          <a:p>
            <a:r>
              <a:rPr lang="en-US" dirty="0"/>
              <a:t>Defining KPIs and applying aggregate logic to derive meaningful insights.</a:t>
            </a:r>
          </a:p>
          <a:p>
            <a:r>
              <a:rPr lang="en-US" dirty="0"/>
              <a:t>All of the team members are new to Angular and </a:t>
            </a:r>
            <a:r>
              <a:rPr lang="en-US" dirty="0" err="1"/>
              <a:t>amcharts</a:t>
            </a:r>
            <a:r>
              <a:rPr lang="en-US" dirty="0"/>
              <a:t> to build the viz , hence there was a learning curve to build wizards.</a:t>
            </a:r>
          </a:p>
          <a:p>
            <a:r>
              <a:rPr lang="en-US" dirty="0"/>
              <a:t>New to use AWS and Azure platforms – so, faced initial hiccup's while deploying the application</a:t>
            </a:r>
          </a:p>
          <a:p>
            <a:pPr marL="0" indent="0">
              <a:buNone/>
            </a:pPr>
            <a:endParaRPr lang="en-US" dirty="0"/>
          </a:p>
          <a:p>
            <a:pPr marL="0" indent="0">
              <a:buNone/>
            </a:pPr>
            <a:r>
              <a:rPr lang="en-US" b="1" dirty="0"/>
              <a:t>Approaches :</a:t>
            </a:r>
          </a:p>
          <a:p>
            <a:pPr marL="0" indent="0">
              <a:buNone/>
            </a:pPr>
            <a:endParaRPr lang="en-US" dirty="0"/>
          </a:p>
          <a:p>
            <a:pPr marL="0" indent="0">
              <a:buNone/>
            </a:pPr>
            <a:r>
              <a:rPr lang="en-US" dirty="0"/>
              <a:t>Initially, we thought of using the Azure Cloud platform directly to develop the visualization’s , to build and deploy directly there. But, we faced some issues and thereby, we have developed an Angular application. For Visualizations , we have have used D3.js in the beginning, but those visualization's weren't colorful. So, we have shifted to </a:t>
            </a:r>
            <a:r>
              <a:rPr lang="en-US" dirty="0" err="1"/>
              <a:t>amcharts</a:t>
            </a:r>
            <a:r>
              <a:rPr lang="en-US" dirty="0"/>
              <a:t> . We also have encountered some issues with the Azure deployment, so again we shifted to AWS for deployment. The overall, experience gave us a real time project exposure. </a:t>
            </a:r>
          </a:p>
          <a:p>
            <a:pPr marL="0" indent="0">
              <a:buNone/>
            </a:pPr>
            <a:endParaRPr lang="en-US" dirty="0"/>
          </a:p>
        </p:txBody>
      </p:sp>
    </p:spTree>
    <p:extLst>
      <p:ext uri="{BB962C8B-B14F-4D97-AF65-F5344CB8AC3E}">
        <p14:creationId xmlns:p14="http://schemas.microsoft.com/office/powerpoint/2010/main" val="1582087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51520" y="260648"/>
            <a:ext cx="7880001" cy="784391"/>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4000" b="1" dirty="0">
                <a:solidFill>
                  <a:srgbClr val="0070C0"/>
                </a:solidFill>
                <a:latin typeface="Calibri" pitchFamily="34" charset="0"/>
                <a:ea typeface="+mj-ea"/>
                <a:cs typeface="Helvetica"/>
              </a:rPr>
              <a:t>Project Plan &amp; Contributions</a:t>
            </a:r>
          </a:p>
        </p:txBody>
      </p:sp>
      <p:graphicFrame>
        <p:nvGraphicFramePr>
          <p:cNvPr id="5" name="Table 4"/>
          <p:cNvGraphicFramePr>
            <a:graphicFrameLocks noGrp="1"/>
          </p:cNvGraphicFramePr>
          <p:nvPr>
            <p:extLst>
              <p:ext uri="{D42A27DB-BD31-4B8C-83A1-F6EECF244321}">
                <p14:modId xmlns:p14="http://schemas.microsoft.com/office/powerpoint/2010/main" val="3322753863"/>
              </p:ext>
            </p:extLst>
          </p:nvPr>
        </p:nvGraphicFramePr>
        <p:xfrm>
          <a:off x="359122" y="1268760"/>
          <a:ext cx="8173319" cy="4180840"/>
        </p:xfrm>
        <a:graphic>
          <a:graphicData uri="http://schemas.openxmlformats.org/drawingml/2006/table">
            <a:tbl>
              <a:tblPr firstRow="1" bandRow="1">
                <a:tableStyleId>{5C22544A-7EE6-4342-B048-85BDC9FD1C3A}</a:tableStyleId>
              </a:tblPr>
              <a:tblGrid>
                <a:gridCol w="1188542">
                  <a:extLst>
                    <a:ext uri="{9D8B030D-6E8A-4147-A177-3AD203B41FA5}">
                      <a16:colId xmlns:a16="http://schemas.microsoft.com/office/drawing/2014/main" val="833317269"/>
                    </a:ext>
                  </a:extLst>
                </a:gridCol>
                <a:gridCol w="2952328">
                  <a:extLst>
                    <a:ext uri="{9D8B030D-6E8A-4147-A177-3AD203B41FA5}">
                      <a16:colId xmlns:a16="http://schemas.microsoft.com/office/drawing/2014/main" val="2487354625"/>
                    </a:ext>
                  </a:extLst>
                </a:gridCol>
                <a:gridCol w="763121">
                  <a:extLst>
                    <a:ext uri="{9D8B030D-6E8A-4147-A177-3AD203B41FA5}">
                      <a16:colId xmlns:a16="http://schemas.microsoft.com/office/drawing/2014/main" val="3915695092"/>
                    </a:ext>
                  </a:extLst>
                </a:gridCol>
                <a:gridCol w="1973183">
                  <a:extLst>
                    <a:ext uri="{9D8B030D-6E8A-4147-A177-3AD203B41FA5}">
                      <a16:colId xmlns:a16="http://schemas.microsoft.com/office/drawing/2014/main" val="2821381729"/>
                    </a:ext>
                  </a:extLst>
                </a:gridCol>
                <a:gridCol w="1296145">
                  <a:extLst>
                    <a:ext uri="{9D8B030D-6E8A-4147-A177-3AD203B41FA5}">
                      <a16:colId xmlns:a16="http://schemas.microsoft.com/office/drawing/2014/main" val="1593969579"/>
                    </a:ext>
                  </a:extLst>
                </a:gridCol>
              </a:tblGrid>
              <a:tr h="370840">
                <a:tc>
                  <a:txBody>
                    <a:bodyPr/>
                    <a:lstStyle/>
                    <a:p>
                      <a:r>
                        <a:rPr lang="en-US" sz="1200" dirty="0"/>
                        <a:t>Activity / Phase</a:t>
                      </a:r>
                    </a:p>
                  </a:txBody>
                  <a:tcPr/>
                </a:tc>
                <a:tc>
                  <a:txBody>
                    <a:bodyPr/>
                    <a:lstStyle/>
                    <a:p>
                      <a:r>
                        <a:rPr lang="en-US" sz="1200" dirty="0"/>
                        <a:t>Description</a:t>
                      </a:r>
                    </a:p>
                  </a:txBody>
                  <a:tcPr/>
                </a:tc>
                <a:tc>
                  <a:txBody>
                    <a:bodyPr/>
                    <a:lstStyle/>
                    <a:p>
                      <a:r>
                        <a:rPr lang="en-US" sz="1200" dirty="0"/>
                        <a:t>ETA</a:t>
                      </a:r>
                    </a:p>
                  </a:txBody>
                  <a:tcPr/>
                </a:tc>
                <a:tc>
                  <a:txBody>
                    <a:bodyPr/>
                    <a:lstStyle/>
                    <a:p>
                      <a:r>
                        <a:rPr lang="en-US" sz="1200" dirty="0"/>
                        <a:t>Responsible</a:t>
                      </a:r>
                      <a:r>
                        <a:rPr lang="en-US" sz="1200" baseline="0" dirty="0"/>
                        <a:t> </a:t>
                      </a:r>
                      <a:endParaRPr lang="en-US" sz="1200" dirty="0"/>
                    </a:p>
                  </a:txBody>
                  <a:tcPr/>
                </a:tc>
                <a:tc>
                  <a:txBody>
                    <a:bodyPr/>
                    <a:lstStyle/>
                    <a:p>
                      <a:r>
                        <a:rPr lang="en-US" sz="1200" dirty="0"/>
                        <a:t>Comments</a:t>
                      </a:r>
                    </a:p>
                  </a:txBody>
                  <a:tcPr/>
                </a:tc>
                <a:extLst>
                  <a:ext uri="{0D108BD9-81ED-4DB2-BD59-A6C34878D82A}">
                    <a16:rowId xmlns:a16="http://schemas.microsoft.com/office/drawing/2014/main" val="2252795837"/>
                  </a:ext>
                </a:extLst>
              </a:tr>
              <a:tr h="133216">
                <a:tc gridSpan="5">
                  <a:txBody>
                    <a:bodyPr/>
                    <a:lstStyle/>
                    <a:p>
                      <a:pPr algn="ctr"/>
                      <a:r>
                        <a:rPr lang="en-US" sz="1400" b="1" dirty="0">
                          <a:solidFill>
                            <a:srgbClr val="0070C0"/>
                          </a:solidFill>
                        </a:rPr>
                        <a:t>Project Plan</a:t>
                      </a:r>
                    </a:p>
                  </a:txBody>
                  <a:tcPr/>
                </a:tc>
                <a:tc hMerge="1">
                  <a:txBody>
                    <a:bodyPr/>
                    <a:lstStyle/>
                    <a:p>
                      <a:endParaRPr lang="en-US" sz="1200" dirty="0"/>
                    </a:p>
                  </a:txBody>
                  <a:tcPr/>
                </a:tc>
                <a:tc hMerge="1">
                  <a:txBody>
                    <a:bodyPr/>
                    <a:lstStyle/>
                    <a:p>
                      <a:endParaRPr lang="en-US" sz="1200" dirty="0"/>
                    </a:p>
                  </a:txBody>
                  <a:tcPr/>
                </a:tc>
                <a:tc hMerge="1">
                  <a:txBody>
                    <a:bodyPr/>
                    <a:lstStyle/>
                    <a:p>
                      <a:endParaRPr lang="en-US" sz="1200" dirty="0"/>
                    </a:p>
                  </a:txBody>
                  <a:tcPr/>
                </a:tc>
                <a:tc hMerge="1">
                  <a:txBody>
                    <a:bodyPr/>
                    <a:lstStyle/>
                    <a:p>
                      <a:endParaRPr lang="en-US" sz="1200" dirty="0"/>
                    </a:p>
                  </a:txBody>
                  <a:tcPr/>
                </a:tc>
                <a:extLst>
                  <a:ext uri="{0D108BD9-81ED-4DB2-BD59-A6C34878D82A}">
                    <a16:rowId xmlns:a16="http://schemas.microsoft.com/office/drawing/2014/main" val="690025823"/>
                  </a:ext>
                </a:extLst>
              </a:tr>
              <a:tr h="370840">
                <a:tc>
                  <a:txBody>
                    <a:bodyPr/>
                    <a:lstStyle/>
                    <a:p>
                      <a:r>
                        <a:rPr lang="en-US" sz="1200" baseline="0" dirty="0"/>
                        <a:t>Analysis </a:t>
                      </a:r>
                      <a:endParaRPr lang="en-US" sz="1200" dirty="0"/>
                    </a:p>
                  </a:txBody>
                  <a:tcPr/>
                </a:tc>
                <a:tc>
                  <a:txBody>
                    <a:bodyPr/>
                    <a:lstStyle/>
                    <a:p>
                      <a:r>
                        <a:rPr lang="en-US" sz="1200" dirty="0"/>
                        <a:t> Analyze</a:t>
                      </a:r>
                      <a:r>
                        <a:rPr lang="en-US" sz="1200" baseline="0" dirty="0"/>
                        <a:t> CAHPS Survey data,  define KPIs performance measurement</a:t>
                      </a:r>
                      <a:endParaRPr lang="en-US" sz="1200" dirty="0"/>
                    </a:p>
                  </a:txBody>
                  <a:tcPr/>
                </a:tc>
                <a:tc>
                  <a:txBody>
                    <a:bodyPr/>
                    <a:lstStyle/>
                    <a:p>
                      <a:r>
                        <a:rPr lang="en-US" sz="1200" dirty="0"/>
                        <a:t>Done</a:t>
                      </a:r>
                    </a:p>
                  </a:txBody>
                  <a:tcPr/>
                </a:tc>
                <a:tc>
                  <a:txBody>
                    <a:bodyPr/>
                    <a:lstStyle/>
                    <a:p>
                      <a:r>
                        <a:rPr lang="en-US" sz="1200" dirty="0"/>
                        <a:t>Anusha, Madhuri,</a:t>
                      </a:r>
                      <a:r>
                        <a:rPr lang="en-US" sz="1200" baseline="0" dirty="0"/>
                        <a:t> Yamini</a:t>
                      </a:r>
                      <a:endParaRPr lang="en-US" sz="1200" dirty="0"/>
                    </a:p>
                  </a:txBody>
                  <a:tcPr/>
                </a:tc>
                <a:tc>
                  <a:txBody>
                    <a:bodyPr/>
                    <a:lstStyle/>
                    <a:p>
                      <a:endParaRPr lang="en-US" sz="1200" dirty="0"/>
                    </a:p>
                  </a:txBody>
                  <a:tcPr/>
                </a:tc>
                <a:extLst>
                  <a:ext uri="{0D108BD9-81ED-4DB2-BD59-A6C34878D82A}">
                    <a16:rowId xmlns:a16="http://schemas.microsoft.com/office/drawing/2014/main" val="859507757"/>
                  </a:ext>
                </a:extLst>
              </a:tr>
              <a:tr h="370840">
                <a:tc>
                  <a:txBody>
                    <a:bodyPr/>
                    <a:lstStyle/>
                    <a:p>
                      <a:r>
                        <a:rPr lang="en-US" sz="1200" dirty="0"/>
                        <a:t>Design</a:t>
                      </a:r>
                    </a:p>
                  </a:txBody>
                  <a:tcPr/>
                </a:tc>
                <a:tc>
                  <a:txBody>
                    <a:bodyPr/>
                    <a:lstStyle/>
                    <a:p>
                      <a:r>
                        <a:rPr lang="en-US" sz="1200" dirty="0"/>
                        <a:t>Design</a:t>
                      </a:r>
                      <a:r>
                        <a:rPr lang="en-US" sz="1200" baseline="0" dirty="0"/>
                        <a:t> tables, visual charts/components – High level design</a:t>
                      </a:r>
                      <a:endParaRPr lang="en-US" sz="1200" dirty="0"/>
                    </a:p>
                  </a:txBody>
                  <a:tcPr/>
                </a:tc>
                <a:tc>
                  <a:txBody>
                    <a:bodyPr/>
                    <a:lstStyle/>
                    <a:p>
                      <a:r>
                        <a:rPr lang="en-US" sz="1200" dirty="0"/>
                        <a:t>Done</a:t>
                      </a:r>
                    </a:p>
                  </a:txBody>
                  <a:tcPr/>
                </a:tc>
                <a:tc>
                  <a:txBody>
                    <a:bodyPr/>
                    <a:lstStyle/>
                    <a:p>
                      <a:r>
                        <a:rPr lang="en-US" sz="1200" dirty="0"/>
                        <a:t>Anusha, Madhuri,</a:t>
                      </a:r>
                      <a:r>
                        <a:rPr lang="en-US" sz="1200" baseline="0" dirty="0"/>
                        <a:t> Yamini</a:t>
                      </a:r>
                      <a:endParaRPr lang="en-US" sz="1200" dirty="0"/>
                    </a:p>
                  </a:txBody>
                  <a:tcPr/>
                </a:tc>
                <a:tc>
                  <a:txBody>
                    <a:bodyPr/>
                    <a:lstStyle/>
                    <a:p>
                      <a:endParaRPr lang="en-US" sz="1200"/>
                    </a:p>
                  </a:txBody>
                  <a:tcPr/>
                </a:tc>
                <a:extLst>
                  <a:ext uri="{0D108BD9-81ED-4DB2-BD59-A6C34878D82A}">
                    <a16:rowId xmlns:a16="http://schemas.microsoft.com/office/drawing/2014/main" val="2621333865"/>
                  </a:ext>
                </a:extLst>
              </a:tr>
              <a:tr h="370840">
                <a:tc>
                  <a:txBody>
                    <a:bodyPr/>
                    <a:lstStyle/>
                    <a:p>
                      <a:r>
                        <a:rPr lang="en-US" sz="1200" dirty="0"/>
                        <a:t>Development</a:t>
                      </a:r>
                    </a:p>
                  </a:txBody>
                  <a:tcPr/>
                </a:tc>
                <a:tc>
                  <a:txBody>
                    <a:bodyPr/>
                    <a:lstStyle/>
                    <a:p>
                      <a:r>
                        <a:rPr lang="en-US" sz="1200" dirty="0"/>
                        <a:t>Define tables,</a:t>
                      </a:r>
                      <a:r>
                        <a:rPr lang="en-US" sz="1200" baseline="0" dirty="0"/>
                        <a:t> data access layer, and visual dashboards and charts</a:t>
                      </a:r>
                      <a:endParaRPr lang="en-US" sz="1200" dirty="0"/>
                    </a:p>
                  </a:txBody>
                  <a:tcPr/>
                </a:tc>
                <a:tc>
                  <a:txBody>
                    <a:bodyPr/>
                    <a:lstStyle/>
                    <a:p>
                      <a:r>
                        <a:rPr lang="en-US" sz="1200" dirty="0"/>
                        <a:t>Done</a:t>
                      </a:r>
                    </a:p>
                  </a:txBody>
                  <a:tcPr/>
                </a:tc>
                <a:tc>
                  <a:txBody>
                    <a:bodyPr/>
                    <a:lstStyle/>
                    <a:p>
                      <a:r>
                        <a:rPr lang="en-US" sz="1200" dirty="0"/>
                        <a:t>Anusha, Madhuri,</a:t>
                      </a:r>
                      <a:r>
                        <a:rPr lang="en-US" sz="1200" baseline="0" dirty="0"/>
                        <a:t> Yamini</a:t>
                      </a:r>
                      <a:endParaRPr lang="en-US" sz="1200" dirty="0"/>
                    </a:p>
                  </a:txBody>
                  <a:tcPr/>
                </a:tc>
                <a:tc>
                  <a:txBody>
                    <a:bodyPr/>
                    <a:lstStyle/>
                    <a:p>
                      <a:endParaRPr lang="en-US" sz="1200" dirty="0"/>
                    </a:p>
                  </a:txBody>
                  <a:tcPr/>
                </a:tc>
                <a:extLst>
                  <a:ext uri="{0D108BD9-81ED-4DB2-BD59-A6C34878D82A}">
                    <a16:rowId xmlns:a16="http://schemas.microsoft.com/office/drawing/2014/main" val="530608061"/>
                  </a:ext>
                </a:extLst>
              </a:tr>
              <a:tr h="370840">
                <a:tc>
                  <a:txBody>
                    <a:bodyPr/>
                    <a:lstStyle/>
                    <a:p>
                      <a:r>
                        <a:rPr lang="en-US" sz="1200" dirty="0"/>
                        <a:t>Validation</a:t>
                      </a:r>
                    </a:p>
                  </a:txBody>
                  <a:tcPr/>
                </a:tc>
                <a:tc>
                  <a:txBody>
                    <a:bodyPr/>
                    <a:lstStyle/>
                    <a:p>
                      <a:r>
                        <a:rPr lang="en-US" sz="1200" dirty="0"/>
                        <a:t>Review KPIs and validate</a:t>
                      </a:r>
                      <a:r>
                        <a:rPr lang="en-US" sz="1200" baseline="0" dirty="0"/>
                        <a:t> the results in </a:t>
                      </a:r>
                      <a:r>
                        <a:rPr lang="en-US" sz="1200" baseline="0" dirty="0" err="1"/>
                        <a:t>dashoards</a:t>
                      </a:r>
                      <a:endParaRPr lang="en-US" sz="1200" dirty="0"/>
                    </a:p>
                  </a:txBody>
                  <a:tcPr/>
                </a:tc>
                <a:tc>
                  <a:txBody>
                    <a:bodyPr/>
                    <a:lstStyle/>
                    <a:p>
                      <a:r>
                        <a:rPr lang="en-US" sz="1200" dirty="0"/>
                        <a:t>Done</a:t>
                      </a:r>
                    </a:p>
                  </a:txBody>
                  <a:tcPr/>
                </a:tc>
                <a:tc>
                  <a:txBody>
                    <a:bodyPr/>
                    <a:lstStyle/>
                    <a:p>
                      <a:r>
                        <a:rPr lang="en-US" sz="1200" dirty="0"/>
                        <a:t>Yamini, Anusha</a:t>
                      </a:r>
                    </a:p>
                  </a:txBody>
                  <a:tcPr/>
                </a:tc>
                <a:tc>
                  <a:txBody>
                    <a:bodyPr/>
                    <a:lstStyle/>
                    <a:p>
                      <a:endParaRPr lang="en-US" sz="1200" dirty="0"/>
                    </a:p>
                  </a:txBody>
                  <a:tcPr/>
                </a:tc>
                <a:extLst>
                  <a:ext uri="{0D108BD9-81ED-4DB2-BD59-A6C34878D82A}">
                    <a16:rowId xmlns:a16="http://schemas.microsoft.com/office/drawing/2014/main" val="2192451231"/>
                  </a:ext>
                </a:extLst>
              </a:tr>
              <a:tr h="370840">
                <a:tc>
                  <a:txBody>
                    <a:bodyPr/>
                    <a:lstStyle/>
                    <a:p>
                      <a:r>
                        <a:rPr lang="en-US" sz="1200" dirty="0"/>
                        <a:t>Project Presentation</a:t>
                      </a:r>
                    </a:p>
                  </a:txBody>
                  <a:tcPr/>
                </a:tc>
                <a:tc>
                  <a:txBody>
                    <a:bodyPr/>
                    <a:lstStyle/>
                    <a:p>
                      <a:r>
                        <a:rPr lang="en-US" sz="1200" dirty="0"/>
                        <a:t>Configure</a:t>
                      </a:r>
                      <a:r>
                        <a:rPr lang="en-US" sz="1200" baseline="0" dirty="0"/>
                        <a:t> the prototype and presentation along with slides.</a:t>
                      </a:r>
                      <a:endParaRPr lang="en-US" sz="1200" dirty="0"/>
                    </a:p>
                  </a:txBody>
                  <a:tcPr/>
                </a:tc>
                <a:tc>
                  <a:txBody>
                    <a:bodyPr/>
                    <a:lstStyle/>
                    <a:p>
                      <a:r>
                        <a:rPr lang="en-US" sz="1200" dirty="0"/>
                        <a:t>Done</a:t>
                      </a:r>
                    </a:p>
                  </a:txBody>
                  <a:tcPr/>
                </a:tc>
                <a:tc>
                  <a:txBody>
                    <a:bodyPr/>
                    <a:lstStyle/>
                    <a:p>
                      <a:r>
                        <a:rPr lang="en-US" sz="1200" dirty="0"/>
                        <a:t>Anusha, Madhuri,</a:t>
                      </a:r>
                      <a:r>
                        <a:rPr lang="en-US" sz="1200" baseline="0" dirty="0"/>
                        <a:t> Yamini</a:t>
                      </a:r>
                      <a:endParaRPr lang="en-US" sz="1200" dirty="0"/>
                    </a:p>
                  </a:txBody>
                  <a:tcPr/>
                </a:tc>
                <a:tc>
                  <a:txBody>
                    <a:bodyPr/>
                    <a:lstStyle/>
                    <a:p>
                      <a:endParaRPr lang="en-US" sz="1200" dirty="0"/>
                    </a:p>
                  </a:txBody>
                  <a:tcPr/>
                </a:tc>
                <a:extLst>
                  <a:ext uri="{0D108BD9-81ED-4DB2-BD59-A6C34878D82A}">
                    <a16:rowId xmlns:a16="http://schemas.microsoft.com/office/drawing/2014/main" val="3491745985"/>
                  </a:ext>
                </a:extLst>
              </a:tr>
              <a:tr h="206712">
                <a:tc gridSpan="5">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kern="1200" noProof="0" dirty="0">
                          <a:solidFill>
                            <a:srgbClr val="0070C0"/>
                          </a:solidFill>
                          <a:latin typeface="+mn-lt"/>
                          <a:ea typeface="+mn-ea"/>
                          <a:cs typeface="+mn-cs"/>
                        </a:rPr>
                        <a:t>Collaboration Plan</a:t>
                      </a:r>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a:txBody>
                  <a:tcPr/>
                </a:tc>
                <a:tc hMerge="1">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prstClr val="black"/>
                        </a:solidFill>
                        <a:effectLst/>
                        <a:uLnTx/>
                        <a:uFillTx/>
                        <a:latin typeface="Calibri"/>
                        <a:ea typeface="+mn-ea"/>
                        <a:cs typeface="+mn-cs"/>
                      </a:endParaRPr>
                    </a:p>
                  </a:txBody>
                  <a:tcPr/>
                </a:tc>
                <a:extLst>
                  <a:ext uri="{0D108BD9-81ED-4DB2-BD59-A6C34878D82A}">
                    <a16:rowId xmlns:a16="http://schemas.microsoft.com/office/drawing/2014/main" val="693941255"/>
                  </a:ext>
                </a:extLst>
              </a:tr>
              <a:tr h="370840">
                <a:tc>
                  <a:txBody>
                    <a:bodyPr/>
                    <a:lstStyle/>
                    <a:p>
                      <a:r>
                        <a:rPr lang="en-US" sz="1200" dirty="0"/>
                        <a:t>Design Sessions</a:t>
                      </a:r>
                    </a:p>
                  </a:txBody>
                  <a:tcPr/>
                </a:tc>
                <a:tc>
                  <a:txBody>
                    <a:bodyPr/>
                    <a:lstStyle/>
                    <a:p>
                      <a:r>
                        <a:rPr lang="en-US" sz="1200" dirty="0"/>
                        <a:t>Meet daily 1</a:t>
                      </a:r>
                      <a:r>
                        <a:rPr lang="en-US" sz="1200" baseline="0" dirty="0"/>
                        <a:t> </a:t>
                      </a:r>
                      <a:r>
                        <a:rPr lang="en-US" sz="1200" baseline="0" dirty="0" err="1"/>
                        <a:t>hr</a:t>
                      </a:r>
                      <a:r>
                        <a:rPr lang="en-US" sz="1200" baseline="0" dirty="0"/>
                        <a:t> to </a:t>
                      </a:r>
                      <a:r>
                        <a:rPr lang="en-US" sz="1200" baseline="0" dirty="0" err="1"/>
                        <a:t>anlayze</a:t>
                      </a:r>
                      <a:r>
                        <a:rPr lang="en-US" sz="1200" baseline="0" dirty="0"/>
                        <a:t> survey data to define tables, charts and dashboards</a:t>
                      </a:r>
                      <a:endParaRPr lang="en-US" sz="1200" dirty="0"/>
                    </a:p>
                  </a:txBody>
                  <a:tcPr/>
                </a:tc>
                <a:tc>
                  <a:txBody>
                    <a:bodyPr/>
                    <a:lstStyle/>
                    <a:p>
                      <a:r>
                        <a:rPr lang="en-US" sz="1200" dirty="0"/>
                        <a:t>Daily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a:t>Anusha, Madhuri,</a:t>
                      </a:r>
                      <a:r>
                        <a:rPr lang="en-US" sz="1200" baseline="0"/>
                        <a:t> Yamini</a:t>
                      </a:r>
                      <a:endParaRPr lang="en-US" sz="1200"/>
                    </a:p>
                    <a:p>
                      <a:endParaRPr lang="en-US" sz="1200" dirty="0"/>
                    </a:p>
                  </a:txBody>
                  <a:tcPr/>
                </a:tc>
                <a:tc>
                  <a:txBody>
                    <a:bodyPr/>
                    <a:lstStyle/>
                    <a:p>
                      <a:endParaRPr lang="en-US" sz="1200" dirty="0"/>
                    </a:p>
                  </a:txBody>
                  <a:tcPr/>
                </a:tc>
                <a:extLst>
                  <a:ext uri="{0D108BD9-81ED-4DB2-BD59-A6C34878D82A}">
                    <a16:rowId xmlns:a16="http://schemas.microsoft.com/office/drawing/2014/main" val="3047548591"/>
                  </a:ext>
                </a:extLst>
              </a:tr>
              <a:tr h="370840">
                <a:tc>
                  <a:txBody>
                    <a:bodyPr/>
                    <a:lstStyle/>
                    <a:p>
                      <a:r>
                        <a:rPr lang="en-US" sz="1200" dirty="0"/>
                        <a:t>Meeting</a:t>
                      </a:r>
                    </a:p>
                  </a:txBody>
                  <a:tcPr/>
                </a:tc>
                <a:tc>
                  <a:txBody>
                    <a:bodyPr/>
                    <a:lstStyle/>
                    <a:p>
                      <a:r>
                        <a:rPr lang="en-US" sz="1200" dirty="0"/>
                        <a:t>Weekly</a:t>
                      </a:r>
                      <a:r>
                        <a:rPr lang="en-US" sz="1200" baseline="0" dirty="0"/>
                        <a:t> meeting to review progress on respective deliverables of each member</a:t>
                      </a:r>
                      <a:endParaRPr lang="en-US" sz="1200" dirty="0"/>
                    </a:p>
                  </a:txBody>
                  <a:tcPr/>
                </a:tc>
                <a:tc>
                  <a:txBody>
                    <a:bodyPr/>
                    <a:lstStyle/>
                    <a:p>
                      <a:r>
                        <a:rPr lang="en-US" sz="1200" dirty="0"/>
                        <a:t>Weekly</a:t>
                      </a:r>
                    </a:p>
                  </a:txBody>
                  <a:tcPr/>
                </a:tc>
                <a:tc>
                  <a:txBody>
                    <a:bodyPr/>
                    <a:lstStyle/>
                    <a:p>
                      <a:r>
                        <a:rPr lang="en-US" sz="1200" dirty="0"/>
                        <a:t>Anusha, Madhuri,</a:t>
                      </a:r>
                      <a:r>
                        <a:rPr lang="en-US" sz="1200" baseline="0" dirty="0"/>
                        <a:t> Yamini</a:t>
                      </a:r>
                      <a:endParaRPr lang="en-US" sz="1200" dirty="0"/>
                    </a:p>
                  </a:txBody>
                  <a:tcPr/>
                </a:tc>
                <a:tc>
                  <a:txBody>
                    <a:bodyPr/>
                    <a:lstStyle/>
                    <a:p>
                      <a:endParaRPr lang="en-US" sz="1200" dirty="0"/>
                    </a:p>
                  </a:txBody>
                  <a:tcPr/>
                </a:tc>
                <a:extLst>
                  <a:ext uri="{0D108BD9-81ED-4DB2-BD59-A6C34878D82A}">
                    <a16:rowId xmlns:a16="http://schemas.microsoft.com/office/drawing/2014/main" val="121352767"/>
                  </a:ext>
                </a:extLst>
              </a:tr>
            </a:tbl>
          </a:graphicData>
        </a:graphic>
      </p:graphicFrame>
    </p:spTree>
    <p:extLst>
      <p:ext uri="{BB962C8B-B14F-4D97-AF65-F5344CB8AC3E}">
        <p14:creationId xmlns:p14="http://schemas.microsoft.com/office/powerpoint/2010/main" val="18313941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58562-02C3-E743-BBCE-D1F410940EE2}"/>
              </a:ext>
            </a:extLst>
          </p:cNvPr>
          <p:cNvSpPr>
            <a:spLocks noGrp="1"/>
          </p:cNvSpPr>
          <p:nvPr>
            <p:ph type="title"/>
          </p:nvPr>
        </p:nvSpPr>
        <p:spPr/>
        <p:txBody>
          <a:bodyPr>
            <a:normAutofit fontScale="90000"/>
          </a:bodyPr>
          <a:lstStyle/>
          <a:p>
            <a:r>
              <a:rPr lang="en-US" b="1" dirty="0">
                <a:solidFill>
                  <a:schemeClr val="tx2">
                    <a:lumMod val="60000"/>
                    <a:lumOff val="40000"/>
                  </a:schemeClr>
                </a:solidFill>
                <a:latin typeface="+mn-lt"/>
              </a:rPr>
              <a:t>Individual Learnings &amp; Collaboration Methods</a:t>
            </a:r>
          </a:p>
        </p:txBody>
      </p:sp>
      <p:sp>
        <p:nvSpPr>
          <p:cNvPr id="3" name="Content Placeholder 2">
            <a:extLst>
              <a:ext uri="{FF2B5EF4-FFF2-40B4-BE49-F238E27FC236}">
                <a16:creationId xmlns:a16="http://schemas.microsoft.com/office/drawing/2014/main" id="{A98C595F-C319-B64E-9BDC-FD66FA585B5B}"/>
              </a:ext>
            </a:extLst>
          </p:cNvPr>
          <p:cNvSpPr>
            <a:spLocks noGrp="1"/>
          </p:cNvSpPr>
          <p:nvPr>
            <p:ph idx="1"/>
          </p:nvPr>
        </p:nvSpPr>
        <p:spPr/>
        <p:txBody>
          <a:bodyPr>
            <a:normAutofit fontScale="62500" lnSpcReduction="20000"/>
          </a:bodyPr>
          <a:lstStyle/>
          <a:p>
            <a:r>
              <a:rPr lang="en-US" dirty="0"/>
              <a:t>Yamini Reddy – Really understood the cloud platforms very well and I was new to angular and </a:t>
            </a:r>
            <a:r>
              <a:rPr lang="en-US" dirty="0" err="1"/>
              <a:t>amcharts</a:t>
            </a:r>
            <a:r>
              <a:rPr lang="en-US" dirty="0"/>
              <a:t> platform. With this project, I am now able to develop the application successfully. </a:t>
            </a:r>
          </a:p>
          <a:p>
            <a:r>
              <a:rPr lang="en-US" dirty="0"/>
              <a:t>Anusha – Very new to data analysis. I use to wonder how to analyze the survey data. But, ultimately this project experience gave me an opportunity how the data is crucial to build any application and to understand the foresights.</a:t>
            </a:r>
          </a:p>
          <a:p>
            <a:r>
              <a:rPr lang="en-US" dirty="0"/>
              <a:t>Madhuri – Initially, very new to the cloud and new done a data analysis project prior. But, now I am now comfortable in understanding the relations and to build the application.</a:t>
            </a:r>
          </a:p>
          <a:p>
            <a:pPr marL="0" indent="0">
              <a:buNone/>
            </a:pPr>
            <a:endParaRPr lang="en-US" b="1" dirty="0"/>
          </a:p>
          <a:p>
            <a:pPr marL="0" indent="0">
              <a:buNone/>
            </a:pPr>
            <a:r>
              <a:rPr lang="en-US" b="1" dirty="0"/>
              <a:t>Collaboration Methods:</a:t>
            </a:r>
          </a:p>
          <a:p>
            <a:endParaRPr lang="en-US" dirty="0"/>
          </a:p>
          <a:p>
            <a:r>
              <a:rPr lang="en-US" dirty="0"/>
              <a:t>Initially, we used </a:t>
            </a:r>
            <a:r>
              <a:rPr lang="en-US" dirty="0" err="1"/>
              <a:t>Whatsup</a:t>
            </a:r>
            <a:r>
              <a:rPr lang="en-US" dirty="0"/>
              <a:t> for some days. But, later started using Slack mostly for our communications and we used Zoom for our connects.  </a:t>
            </a:r>
          </a:p>
        </p:txBody>
      </p:sp>
    </p:spTree>
    <p:extLst>
      <p:ext uri="{BB962C8B-B14F-4D97-AF65-F5344CB8AC3E}">
        <p14:creationId xmlns:p14="http://schemas.microsoft.com/office/powerpoint/2010/main" val="1171314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Image result for centers for medicare and medicaid servi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0272" y="5157192"/>
            <a:ext cx="1440160" cy="7200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p:nvPr>
        </p:nvSpPr>
        <p:spPr>
          <a:xfrm>
            <a:off x="365537" y="638648"/>
            <a:ext cx="7772400" cy="624566"/>
          </a:xfrm>
          <a:ln>
            <a:noFill/>
          </a:ln>
        </p:spPr>
        <p:txBody>
          <a:bodyPr>
            <a:normAutofit/>
          </a:bodyPr>
          <a:lstStyle/>
          <a:p>
            <a:pPr algn="l"/>
            <a:r>
              <a:rPr lang="en-IN" sz="2400" b="1" dirty="0">
                <a:solidFill>
                  <a:srgbClr val="0070C0"/>
                </a:solidFill>
                <a:latin typeface="Calibri" pitchFamily="34" charset="0"/>
              </a:rPr>
              <a:t>Patient Experience</a:t>
            </a:r>
          </a:p>
        </p:txBody>
      </p:sp>
      <p:sp>
        <p:nvSpPr>
          <p:cNvPr id="3" name="Subtitle 2"/>
          <p:cNvSpPr>
            <a:spLocks noGrp="1"/>
          </p:cNvSpPr>
          <p:nvPr>
            <p:ph type="subTitle" idx="1"/>
          </p:nvPr>
        </p:nvSpPr>
        <p:spPr>
          <a:xfrm>
            <a:off x="365536" y="1283430"/>
            <a:ext cx="8598951" cy="1209466"/>
          </a:xfrm>
        </p:spPr>
        <p:txBody>
          <a:bodyPr>
            <a:noAutofit/>
          </a:bodyPr>
          <a:lstStyle/>
          <a:p>
            <a:pPr algn="l"/>
            <a:r>
              <a:rPr lang="en-US" sz="1800" dirty="0">
                <a:solidFill>
                  <a:schemeClr val="tx1"/>
                </a:solidFill>
                <a:latin typeface="+mn-lt"/>
              </a:rPr>
              <a:t>Patient experience encompasses the range of interactions that patients have with the health care system, including their care from health plans, and from doctors, nurses, and staff in hospitals, physician practices, and other health care facilities. Understanding patient experience is a key step in moving toward patient-centered care. </a:t>
            </a:r>
          </a:p>
          <a:p>
            <a:pPr algn="l"/>
            <a:endParaRPr lang="en-US" sz="1800" dirty="0">
              <a:latin typeface="+mn-lt"/>
            </a:endParaRPr>
          </a:p>
          <a:p>
            <a:pPr algn="l"/>
            <a:endParaRPr lang="en-IN" sz="1800" dirty="0">
              <a:solidFill>
                <a:schemeClr val="tx1"/>
              </a:solidFill>
              <a:latin typeface="+mn-lt"/>
            </a:endParaRPr>
          </a:p>
        </p:txBody>
      </p:sp>
      <p:sp>
        <p:nvSpPr>
          <p:cNvPr id="6" name="Title 1"/>
          <p:cNvSpPr txBox="1">
            <a:spLocks/>
          </p:cNvSpPr>
          <p:nvPr/>
        </p:nvSpPr>
        <p:spPr>
          <a:xfrm>
            <a:off x="365537" y="2640202"/>
            <a:ext cx="7772400" cy="624566"/>
          </a:xfrm>
          <a:prstGeom prst="rect">
            <a:avLst/>
          </a:prstGeom>
          <a:ln>
            <a:noFill/>
          </a:ln>
        </p:spPr>
        <p:txBody>
          <a:bodyPr vert="horz" lIns="91440" tIns="45720" rIns="91440" bIns="45720" rtlCol="0" anchor="ctr">
            <a:normAutofit/>
          </a:bodyPr>
          <a:lstStyle>
            <a:lvl1pPr defTabSz="457200">
              <a:spcBef>
                <a:spcPct val="0"/>
              </a:spcBef>
              <a:buNone/>
              <a:defRPr sz="2400" b="1">
                <a:solidFill>
                  <a:srgbClr val="0070C0"/>
                </a:solidFill>
                <a:latin typeface="Calibri" pitchFamily="34" charset="0"/>
                <a:ea typeface="+mj-ea"/>
                <a:cs typeface="Helvetica"/>
              </a:defRPr>
            </a:lvl1pPr>
          </a:lstStyle>
          <a:p>
            <a:r>
              <a:rPr lang="en-IN" dirty="0"/>
              <a:t>CAHPS Surveys </a:t>
            </a:r>
          </a:p>
        </p:txBody>
      </p:sp>
      <p:sp>
        <p:nvSpPr>
          <p:cNvPr id="7" name="Subtitle 2"/>
          <p:cNvSpPr txBox="1">
            <a:spLocks/>
          </p:cNvSpPr>
          <p:nvPr/>
        </p:nvSpPr>
        <p:spPr>
          <a:xfrm>
            <a:off x="365536" y="3284984"/>
            <a:ext cx="8598951" cy="151216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Helvetica"/>
                <a:ea typeface="+mn-ea"/>
                <a:cs typeface="Helvetica"/>
              </a:defRPr>
            </a:lvl1pPr>
            <a:lvl2pPr marL="457200" indent="0" algn="ctr" defTabSz="457200" rtl="0" eaLnBrk="1" latinLnBrk="0" hangingPunct="1">
              <a:spcBef>
                <a:spcPct val="20000"/>
              </a:spcBef>
              <a:buFont typeface="Arial"/>
              <a:buNone/>
              <a:defRPr sz="2800" kern="1200">
                <a:solidFill>
                  <a:schemeClr val="tx1">
                    <a:tint val="75000"/>
                  </a:schemeClr>
                </a:solidFill>
                <a:latin typeface="Helvetica"/>
                <a:ea typeface="+mn-ea"/>
                <a:cs typeface="Helvetica"/>
              </a:defRPr>
            </a:lvl2pPr>
            <a:lvl3pPr marL="914400" indent="0" algn="ctr" defTabSz="457200" rtl="0" eaLnBrk="1" latinLnBrk="0" hangingPunct="1">
              <a:spcBef>
                <a:spcPct val="20000"/>
              </a:spcBef>
              <a:buFont typeface="Arial"/>
              <a:buNone/>
              <a:defRPr sz="2400" kern="1200">
                <a:solidFill>
                  <a:schemeClr val="tx1">
                    <a:tint val="75000"/>
                  </a:schemeClr>
                </a:solidFill>
                <a:latin typeface="Helvetica"/>
                <a:ea typeface="+mn-ea"/>
                <a:cs typeface="Helvetica"/>
              </a:defRPr>
            </a:lvl3pPr>
            <a:lvl4pPr marL="1371600" indent="0" algn="ctr" defTabSz="457200" rtl="0" eaLnBrk="1" latinLnBrk="0" hangingPunct="1">
              <a:spcBef>
                <a:spcPct val="20000"/>
              </a:spcBef>
              <a:buFont typeface="Arial"/>
              <a:buNone/>
              <a:defRPr sz="2000" kern="1200">
                <a:solidFill>
                  <a:schemeClr val="tx1">
                    <a:tint val="75000"/>
                  </a:schemeClr>
                </a:solidFill>
                <a:latin typeface="Helvetica"/>
                <a:ea typeface="+mn-ea"/>
                <a:cs typeface="Helvetica"/>
              </a:defRPr>
            </a:lvl4pPr>
            <a:lvl5pPr marL="1828800" indent="0" algn="ctr" defTabSz="457200" rtl="0" eaLnBrk="1" latinLnBrk="0" hangingPunct="1">
              <a:spcBef>
                <a:spcPct val="20000"/>
              </a:spcBef>
              <a:buFont typeface="Arial"/>
              <a:buNone/>
              <a:defRPr sz="2000" kern="1200">
                <a:solidFill>
                  <a:schemeClr val="tx1">
                    <a:tint val="75000"/>
                  </a:schemeClr>
                </a:solidFill>
                <a:latin typeface="Helvetica"/>
                <a:ea typeface="+mn-ea"/>
                <a:cs typeface="Helvetic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gn="l"/>
            <a:r>
              <a:rPr lang="en-US" sz="1800" dirty="0">
                <a:solidFill>
                  <a:schemeClr val="tx1"/>
                </a:solidFill>
                <a:latin typeface="+mn-lt"/>
              </a:rPr>
              <a:t>CAHPS surveys cover topics that are important to consumers and focus on aspects of quality that consumers are best qualified to assess, such as the communication skills of providers and ease of access to health care services. All CAHPS surveys and related documentation are free to anyone who wants to use these surveys to assess patients' experiences with care. </a:t>
            </a:r>
          </a:p>
          <a:p>
            <a:pPr algn="l"/>
            <a:r>
              <a:rPr lang="en-US" sz="1800" dirty="0">
                <a:solidFill>
                  <a:schemeClr val="tx1"/>
                </a:solidFill>
                <a:latin typeface="+mn-lt"/>
              </a:rPr>
              <a:t>This program was started under CMS (Centre for Medicaid and Medicare Services, a federal health care regulator) since 1995 to quality care in US.</a:t>
            </a:r>
          </a:p>
          <a:p>
            <a:pPr algn="l"/>
            <a:endParaRPr lang="en-IN" sz="1800" dirty="0">
              <a:solidFill>
                <a:schemeClr val="tx1"/>
              </a:solidFill>
              <a:latin typeface="+mn-lt"/>
            </a:endParaRPr>
          </a:p>
        </p:txBody>
      </p:sp>
    </p:spTree>
    <p:extLst>
      <p:ext uri="{BB962C8B-B14F-4D97-AF65-F5344CB8AC3E}">
        <p14:creationId xmlns:p14="http://schemas.microsoft.com/office/powerpoint/2010/main" val="14440506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4C4DC-A298-C843-8AC2-BA275B5C1353}"/>
              </a:ext>
            </a:extLst>
          </p:cNvPr>
          <p:cNvSpPr>
            <a:spLocks noGrp="1"/>
          </p:cNvSpPr>
          <p:nvPr>
            <p:ph type="title"/>
          </p:nvPr>
        </p:nvSpPr>
        <p:spPr>
          <a:xfrm>
            <a:off x="61156" y="0"/>
            <a:ext cx="8229600" cy="1143000"/>
          </a:xfrm>
        </p:spPr>
        <p:txBody>
          <a:bodyPr vert="horz" lIns="91440" tIns="45720" rIns="91440" bIns="45720" rtlCol="0" anchor="ctr">
            <a:normAutofit/>
          </a:bodyPr>
          <a:lstStyle/>
          <a:p>
            <a:pPr algn="l"/>
            <a:r>
              <a:rPr lang="en-US" sz="4000" b="1" dirty="0">
                <a:solidFill>
                  <a:srgbClr val="0070C0"/>
                </a:solidFill>
                <a:latin typeface="Calibri" pitchFamily="34" charset="0"/>
              </a:rPr>
              <a:t>Trello Dashboard </a:t>
            </a:r>
          </a:p>
        </p:txBody>
      </p:sp>
    </p:spTree>
    <p:extLst>
      <p:ext uri="{BB962C8B-B14F-4D97-AF65-F5344CB8AC3E}">
        <p14:creationId xmlns:p14="http://schemas.microsoft.com/office/powerpoint/2010/main" val="8851222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E8B9-9BA9-F54F-BF03-281715B118C4}"/>
              </a:ext>
            </a:extLst>
          </p:cNvPr>
          <p:cNvSpPr>
            <a:spLocks noGrp="1"/>
          </p:cNvSpPr>
          <p:nvPr>
            <p:ph type="title"/>
          </p:nvPr>
        </p:nvSpPr>
        <p:spPr/>
        <p:txBody>
          <a:bodyPr vert="horz" lIns="91440" tIns="45720" rIns="91440" bIns="45720" rtlCol="0" anchor="ctr">
            <a:normAutofit/>
          </a:bodyPr>
          <a:lstStyle/>
          <a:p>
            <a:pPr algn="l"/>
            <a:r>
              <a:rPr lang="en-US" sz="4000" b="1" dirty="0">
                <a:solidFill>
                  <a:srgbClr val="0070C0"/>
                </a:solidFill>
                <a:latin typeface="Calibri" pitchFamily="34" charset="0"/>
              </a:rPr>
              <a:t>Application URL and </a:t>
            </a:r>
            <a:r>
              <a:rPr lang="en-US" sz="4000" b="1" dirty="0" err="1">
                <a:solidFill>
                  <a:srgbClr val="0070C0"/>
                </a:solidFill>
                <a:latin typeface="Calibri" pitchFamily="34" charset="0"/>
              </a:rPr>
              <a:t>Github</a:t>
            </a:r>
            <a:r>
              <a:rPr lang="en-US" sz="4000" b="1" dirty="0">
                <a:solidFill>
                  <a:srgbClr val="0070C0"/>
                </a:solidFill>
                <a:latin typeface="Calibri" pitchFamily="34" charset="0"/>
              </a:rPr>
              <a:t> link</a:t>
            </a:r>
          </a:p>
        </p:txBody>
      </p:sp>
      <p:sp>
        <p:nvSpPr>
          <p:cNvPr id="4" name="Content Placeholder 3">
            <a:extLst>
              <a:ext uri="{FF2B5EF4-FFF2-40B4-BE49-F238E27FC236}">
                <a16:creationId xmlns:a16="http://schemas.microsoft.com/office/drawing/2014/main" id="{6C899EE5-83B2-5445-B74F-6724D06B0230}"/>
              </a:ext>
            </a:extLst>
          </p:cNvPr>
          <p:cNvSpPr txBox="1">
            <a:spLocks noGrp="1"/>
          </p:cNvSpPr>
          <p:nvPr>
            <p:ph idx="1"/>
          </p:nvPr>
        </p:nvSpPr>
        <p:spPr>
          <a:xfrm>
            <a:off x="457200" y="1600200"/>
            <a:ext cx="8229600" cy="3342453"/>
          </a:xfrm>
          <a:prstGeom prst="rect">
            <a:avLst/>
          </a:prstGeom>
          <a:noFill/>
        </p:spPr>
        <p:txBody>
          <a:bodyPr wrap="square" rtlCol="0">
            <a:spAutoFit/>
          </a:bodyPr>
          <a:lstStyle/>
          <a:p>
            <a:r>
              <a:rPr lang="en-US" b="1" dirty="0"/>
              <a:t>Application URL :</a:t>
            </a:r>
          </a:p>
          <a:p>
            <a:pPr marL="0" indent="0">
              <a:buNone/>
            </a:pPr>
            <a:r>
              <a:rPr lang="en-IN" b="1" dirty="0">
                <a:hlinkClick r:id="rId2"/>
              </a:rPr>
              <a:t>http://patient-experience-analytics.s3-website.us-east-2.amazonaws.com/login</a:t>
            </a:r>
            <a:endParaRPr lang="en-US" b="1" dirty="0"/>
          </a:p>
          <a:p>
            <a:r>
              <a:rPr lang="en-US" b="1" dirty="0" err="1"/>
              <a:t>Github</a:t>
            </a:r>
            <a:r>
              <a:rPr lang="en-US" b="1" dirty="0"/>
              <a:t> Link:</a:t>
            </a:r>
          </a:p>
          <a:p>
            <a:pPr marL="0" indent="0">
              <a:buNone/>
            </a:pPr>
            <a:r>
              <a:rPr lang="en-US" b="1" dirty="0">
                <a:hlinkClick r:id="rId3"/>
              </a:rPr>
              <a:t>https://github.com/madhurisarda/CS5525CloudComputing</a:t>
            </a:r>
            <a:r>
              <a:rPr lang="en-US" b="1" dirty="0"/>
              <a:t> </a:t>
            </a:r>
          </a:p>
        </p:txBody>
      </p:sp>
    </p:spTree>
    <p:extLst>
      <p:ext uri="{BB962C8B-B14F-4D97-AF65-F5344CB8AC3E}">
        <p14:creationId xmlns:p14="http://schemas.microsoft.com/office/powerpoint/2010/main" val="31304964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83568" y="1028343"/>
            <a:ext cx="8064896" cy="3693319"/>
          </a:xfrm>
          <a:prstGeom prst="rect">
            <a:avLst/>
          </a:prstGeom>
        </p:spPr>
        <p:txBody>
          <a:bodyPr wrap="square">
            <a:spAutoFit/>
          </a:bodyPr>
          <a:lstStyle/>
          <a:p>
            <a:r>
              <a:rPr lang="en-US" b="1" u="sng" dirty="0"/>
              <a:t>Patient Experience Vs Patient Satisfaction </a:t>
            </a:r>
            <a:r>
              <a:rPr lang="en-US" dirty="0"/>
              <a:t>- The terms patient satisfaction and patient experience are often used interchangeably, but they are not the same thing. To assess patient experience, one must find out from patients whether something that should happen in a health care setting (such as clear communication with a provider) actually happened or how often it happened.</a:t>
            </a:r>
          </a:p>
          <a:p>
            <a:endParaRPr lang="en-US" dirty="0"/>
          </a:p>
          <a:p>
            <a:r>
              <a:rPr lang="en-US" dirty="0"/>
              <a:t>Satisfaction, on the other hand, is about whether a patient’s </a:t>
            </a:r>
            <a:r>
              <a:rPr lang="en-US" i="1" dirty="0"/>
              <a:t>expectations</a:t>
            </a:r>
            <a:r>
              <a:rPr lang="en-US" dirty="0"/>
              <a:t> about a health encounter were met. Two people who receive the exact same care, but who have different expectations for how that care is supposed to be delivered, can give different satisfaction ratings because of their different </a:t>
            </a:r>
            <a:r>
              <a:rPr lang="en-US" i="1" dirty="0"/>
              <a:t>expectations</a:t>
            </a:r>
            <a:r>
              <a:rPr lang="en-US" dirty="0"/>
              <a:t>.</a:t>
            </a:r>
          </a:p>
          <a:p>
            <a:endParaRPr lang="en-US" dirty="0"/>
          </a:p>
          <a:p>
            <a:endParaRPr lang="en-US" dirty="0"/>
          </a:p>
          <a:p>
            <a:r>
              <a:rPr lang="en-US" dirty="0"/>
              <a:t>** Note: The above info is just an extra information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B099D-E2E0-3044-85DF-F6967D262CDC}"/>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73288E80-87BA-CD4C-8FAD-81C5F3639F5F}"/>
              </a:ext>
            </a:extLst>
          </p:cNvPr>
          <p:cNvSpPr>
            <a:spLocks noGrp="1"/>
          </p:cNvSpPr>
          <p:nvPr>
            <p:ph idx="1"/>
          </p:nvPr>
        </p:nvSpPr>
        <p:spPr/>
        <p:txBody>
          <a:bodyPr/>
          <a:lstStyle/>
          <a:p>
            <a:pPr marL="0" indent="0">
              <a:buNone/>
            </a:pPr>
            <a:r>
              <a:rPr lang="en-IN" dirty="0">
                <a:latin typeface="Calibri" pitchFamily="34" charset="0"/>
              </a:rPr>
              <a:t>Analysed the CAHPS (</a:t>
            </a:r>
            <a:r>
              <a:rPr lang="en-US" dirty="0">
                <a:latin typeface="Calibri" pitchFamily="34" charset="0"/>
              </a:rPr>
              <a:t>Consumer Assessment of Healthcare Providers and Systems)</a:t>
            </a:r>
            <a:r>
              <a:rPr lang="en-IN" dirty="0">
                <a:latin typeface="Calibri" pitchFamily="34" charset="0"/>
              </a:rPr>
              <a:t> Survey Data for health plans or providers and gathered the insights on patient experience. And </a:t>
            </a:r>
            <a:r>
              <a:rPr lang="en-US" dirty="0">
                <a:latin typeface="Calibri" pitchFamily="34" charset="0"/>
              </a:rPr>
              <a:t>was</a:t>
            </a:r>
            <a:r>
              <a:rPr lang="en-US" dirty="0"/>
              <a:t> successfully able to build an application and showcased all the observations as visualization's in the form of dashboards and  deployed into the cloud platform. </a:t>
            </a:r>
          </a:p>
        </p:txBody>
      </p:sp>
    </p:spTree>
    <p:extLst>
      <p:ext uri="{BB962C8B-B14F-4D97-AF65-F5344CB8AC3E}">
        <p14:creationId xmlns:p14="http://schemas.microsoft.com/office/powerpoint/2010/main" val="39524221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0D7429-5BF1-1F40-BE99-FC5C3F3956AC}"/>
              </a:ext>
            </a:extLst>
          </p:cNvPr>
          <p:cNvSpPr>
            <a:spLocks noGrp="1"/>
          </p:cNvSpPr>
          <p:nvPr>
            <p:ph type="title"/>
          </p:nvPr>
        </p:nvSpPr>
        <p:spPr>
          <a:ln>
            <a:noFill/>
          </a:ln>
        </p:spPr>
        <p:txBody>
          <a:bodyPr vert="horz" lIns="91440" tIns="45720" rIns="91440" bIns="45720" rtlCol="0" anchor="ctr">
            <a:normAutofit/>
          </a:bodyPr>
          <a:lstStyle/>
          <a:p>
            <a:pPr algn="l"/>
            <a:r>
              <a:rPr lang="en-US" sz="2400" b="1" dirty="0">
                <a:solidFill>
                  <a:srgbClr val="0070C0"/>
                </a:solidFill>
                <a:latin typeface="Calibri" pitchFamily="34" charset="0"/>
              </a:rPr>
              <a:t>References</a:t>
            </a:r>
          </a:p>
        </p:txBody>
      </p:sp>
      <p:sp>
        <p:nvSpPr>
          <p:cNvPr id="3" name="Content Placeholder 2">
            <a:extLst>
              <a:ext uri="{FF2B5EF4-FFF2-40B4-BE49-F238E27FC236}">
                <a16:creationId xmlns:a16="http://schemas.microsoft.com/office/drawing/2014/main" id="{547BEF56-CB01-6C40-8CE7-19C303C64500}"/>
              </a:ext>
            </a:extLst>
          </p:cNvPr>
          <p:cNvSpPr>
            <a:spLocks noGrp="1"/>
          </p:cNvSpPr>
          <p:nvPr>
            <p:ph idx="1"/>
          </p:nvPr>
        </p:nvSpPr>
        <p:spPr>
          <a:xfrm>
            <a:off x="457200" y="1166018"/>
            <a:ext cx="8229600" cy="4525963"/>
          </a:xfrm>
        </p:spPr>
        <p:txBody>
          <a:bodyPr/>
          <a:lstStyle/>
          <a:p>
            <a:r>
              <a:rPr lang="en-US" sz="2400" dirty="0">
                <a:latin typeface="+mn-lt"/>
                <a:hlinkClick r:id="rId2"/>
              </a:rPr>
              <a:t>https://healthdata.gov/dataset/patient-survey-ich-cahps</a:t>
            </a:r>
            <a:endParaRPr lang="en-US" sz="2400" dirty="0">
              <a:latin typeface="+mn-lt"/>
            </a:endParaRPr>
          </a:p>
          <a:p>
            <a:r>
              <a:rPr lang="en-US" sz="2400" dirty="0">
                <a:latin typeface="+mn-lt"/>
                <a:hlinkClick r:id="rId3"/>
              </a:rPr>
              <a:t>https://www.ahrq.gov/cahps/cahps-database/index.html</a:t>
            </a:r>
            <a:endParaRPr lang="en-US" sz="2400" dirty="0">
              <a:latin typeface="+mn-lt"/>
            </a:endParaRPr>
          </a:p>
          <a:p>
            <a:r>
              <a:rPr lang="en-US" sz="2400" dirty="0">
                <a:latin typeface="+mn-lt"/>
                <a:hlinkClick r:id="rId4"/>
              </a:rPr>
              <a:t>https://www.sgim.org/communities/research/dataset-compendium/consumer-assessment-of-healthcare-providers-and-systems-cahps#</a:t>
            </a:r>
            <a:endParaRPr lang="en-US" sz="2400" dirty="0">
              <a:latin typeface="+mn-lt"/>
            </a:endParaRPr>
          </a:p>
          <a:p>
            <a:endParaRPr lang="en-US" dirty="0"/>
          </a:p>
        </p:txBody>
      </p:sp>
    </p:spTree>
    <p:extLst>
      <p:ext uri="{BB962C8B-B14F-4D97-AF65-F5344CB8AC3E}">
        <p14:creationId xmlns:p14="http://schemas.microsoft.com/office/powerpoint/2010/main" val="139411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ctrTitle"/>
          </p:nvPr>
        </p:nvSpPr>
        <p:spPr>
          <a:xfrm>
            <a:off x="642910" y="1571612"/>
            <a:ext cx="7772400" cy="1470025"/>
          </a:xfrm>
        </p:spPr>
        <p:txBody>
          <a:bodyPr>
            <a:normAutofit/>
          </a:bodyPr>
          <a:lstStyle/>
          <a:p>
            <a:r>
              <a:rPr lang="en-IN" sz="4800" b="1" dirty="0">
                <a:latin typeface="Calibri" pitchFamily="34" charset="0"/>
              </a:rPr>
              <a:t>Thank you</a:t>
            </a:r>
          </a:p>
        </p:txBody>
      </p:sp>
      <p:sp>
        <p:nvSpPr>
          <p:cNvPr id="8" name="Subtitle 2"/>
          <p:cNvSpPr>
            <a:spLocks noGrp="1"/>
          </p:cNvSpPr>
          <p:nvPr>
            <p:ph type="subTitle" idx="1"/>
          </p:nvPr>
        </p:nvSpPr>
        <p:spPr>
          <a:xfrm>
            <a:off x="571472" y="2285992"/>
            <a:ext cx="7000924" cy="2643206"/>
          </a:xfrm>
        </p:spPr>
        <p:txBody>
          <a:bodyPr>
            <a:normAutofit/>
          </a:bodyPr>
          <a:lstStyle/>
          <a:p>
            <a:pPr algn="l"/>
            <a:r>
              <a:rPr lang="en-IN" sz="2000" dirty="0">
                <a:solidFill>
                  <a:schemeClr val="tx1"/>
                </a:solidFill>
                <a:latin typeface="Calibri" pitchFamily="34" charset="0"/>
              </a:rPr>
              <a:t>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86F11-0B48-D54B-8904-ABD4E36E068F}"/>
              </a:ext>
            </a:extLst>
          </p:cNvPr>
          <p:cNvSpPr>
            <a:spLocks noGrp="1"/>
          </p:cNvSpPr>
          <p:nvPr>
            <p:ph type="title"/>
          </p:nvPr>
        </p:nvSpPr>
        <p:spPr>
          <a:xfrm>
            <a:off x="323528" y="116632"/>
            <a:ext cx="8229600" cy="1143000"/>
          </a:xfrm>
          <a:ln>
            <a:noFill/>
          </a:ln>
        </p:spPr>
        <p:txBody>
          <a:bodyPr vert="horz" lIns="91440" tIns="45720" rIns="91440" bIns="45720" rtlCol="0" anchor="ctr">
            <a:normAutofit/>
          </a:bodyPr>
          <a:lstStyle/>
          <a:p>
            <a:pPr algn="l"/>
            <a:r>
              <a:rPr lang="en-US" sz="2400" b="1" dirty="0">
                <a:solidFill>
                  <a:srgbClr val="0070C0"/>
                </a:solidFill>
                <a:latin typeface="Calibri" pitchFamily="34" charset="0"/>
              </a:rPr>
              <a:t>Sample Survey Data Sample</a:t>
            </a:r>
          </a:p>
        </p:txBody>
      </p:sp>
      <p:pic>
        <p:nvPicPr>
          <p:cNvPr id="5" name="Content Placeholder 4">
            <a:extLst>
              <a:ext uri="{FF2B5EF4-FFF2-40B4-BE49-F238E27FC236}">
                <a16:creationId xmlns:a16="http://schemas.microsoft.com/office/drawing/2014/main" id="{38B8822C-08ED-5E45-8727-2587494CB9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237" t="10178" r="28124" b="15045"/>
          <a:stretch/>
        </p:blipFill>
        <p:spPr>
          <a:xfrm>
            <a:off x="683568" y="836712"/>
            <a:ext cx="6732240" cy="4943989"/>
          </a:xfrm>
        </p:spPr>
      </p:pic>
    </p:spTree>
    <p:extLst>
      <p:ext uri="{BB962C8B-B14F-4D97-AF65-F5344CB8AC3E}">
        <p14:creationId xmlns:p14="http://schemas.microsoft.com/office/powerpoint/2010/main" val="37590894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59121" y="73083"/>
            <a:ext cx="7772400" cy="784391"/>
          </a:xfrm>
          <a:prstGeom prst="rect">
            <a:avLst/>
          </a:prstGeom>
        </p:spPr>
        <p:txBody>
          <a:bodyPr vert="horz" lIns="91440" tIns="45720" rIns="91440" bIns="45720" rtlCol="0" anchor="ctr">
            <a:normAutofit lnSpcReduction="10000"/>
          </a:bodyPr>
          <a:lstStyle/>
          <a:p>
            <a:pPr marL="0" marR="0" lvl="0" indent="0" algn="l" defTabSz="457200" rtl="0" eaLnBrk="1" fontAlgn="auto" latinLnBrk="0" hangingPunct="1">
              <a:lnSpc>
                <a:spcPct val="100000"/>
              </a:lnSpc>
              <a:spcBef>
                <a:spcPct val="0"/>
              </a:spcBef>
              <a:spcAft>
                <a:spcPts val="0"/>
              </a:spcAft>
              <a:buClrTx/>
              <a:buSzTx/>
              <a:buFontTx/>
              <a:buNone/>
              <a:tabLst/>
              <a:defRPr/>
            </a:pPr>
            <a:r>
              <a:rPr lang="en-IN" sz="2400" b="1" dirty="0">
                <a:solidFill>
                  <a:srgbClr val="0070C0"/>
                </a:solidFill>
                <a:latin typeface="Calibri" pitchFamily="34" charset="0"/>
                <a:ea typeface="+mj-ea"/>
                <a:cs typeface="Helvetica"/>
              </a:rPr>
              <a:t>Architecture</a:t>
            </a:r>
            <a:r>
              <a:rPr kumimoji="0" lang="en-IN" sz="4800" b="1" i="0" u="none" strike="noStrike" kern="1200" cap="none" spc="0" normalizeH="0" baseline="0" noProof="0" dirty="0">
                <a:ln>
                  <a:noFill/>
                </a:ln>
                <a:solidFill>
                  <a:schemeClr val="tx1"/>
                </a:solidFill>
                <a:effectLst/>
                <a:uLnTx/>
                <a:uFillTx/>
                <a:latin typeface="Calibri" pitchFamily="34" charset="0"/>
                <a:ea typeface="+mj-ea"/>
                <a:cs typeface="Helvetica"/>
              </a:rPr>
              <a:t> </a:t>
            </a:r>
            <a:r>
              <a:rPr lang="en-IN" sz="2400" b="1" dirty="0">
                <a:solidFill>
                  <a:srgbClr val="0070C0"/>
                </a:solidFill>
                <a:latin typeface="Calibri" pitchFamily="34" charset="0"/>
                <a:ea typeface="+mj-ea"/>
                <a:cs typeface="Helvetica"/>
              </a:rPr>
              <a:t>Design &amp; Implementation environments</a:t>
            </a:r>
          </a:p>
        </p:txBody>
      </p:sp>
      <p:sp>
        <p:nvSpPr>
          <p:cNvPr id="4" name="Title 1"/>
          <p:cNvSpPr txBox="1">
            <a:spLocks/>
          </p:cNvSpPr>
          <p:nvPr/>
        </p:nvSpPr>
        <p:spPr>
          <a:xfrm>
            <a:off x="876190" y="2177650"/>
            <a:ext cx="6400185" cy="1238687"/>
          </a:xfrm>
          <a:prstGeom prst="rect">
            <a:avLst/>
          </a:prstGeom>
        </p:spPr>
        <p:txBody>
          <a:bodyPr vert="horz" lIns="91440" tIns="45720" rIns="91440" bIns="45720" rtlCol="0" anchor="ctr">
            <a:normAutofit/>
          </a:bodyPr>
          <a:lstStyle/>
          <a:p>
            <a:pPr marL="0" marR="0" lvl="0" indent="0" algn="l" defTabSz="457200" rtl="0" eaLnBrk="1" fontAlgn="auto" latinLnBrk="0" hangingPunct="1">
              <a:lnSpc>
                <a:spcPct val="100000"/>
              </a:lnSpc>
              <a:spcBef>
                <a:spcPct val="0"/>
              </a:spcBef>
              <a:spcAft>
                <a:spcPts val="0"/>
              </a:spcAft>
              <a:buClrTx/>
              <a:buSzTx/>
              <a:buFontTx/>
              <a:buNone/>
              <a:tabLst/>
              <a:defRPr/>
            </a:pPr>
            <a:endParaRPr kumimoji="0" lang="en-IN" sz="4000" b="1" i="0" u="none" strike="noStrike" kern="1200" cap="none" spc="0" normalizeH="0" baseline="0" noProof="0" dirty="0">
              <a:ln>
                <a:noFill/>
              </a:ln>
              <a:solidFill>
                <a:schemeClr val="tx1"/>
              </a:solidFill>
              <a:effectLst/>
              <a:uLnTx/>
              <a:uFillTx/>
              <a:latin typeface="Calibri" pitchFamily="34" charset="0"/>
              <a:ea typeface="+mj-ea"/>
              <a:cs typeface="Helvetica"/>
            </a:endParaRPr>
          </a:p>
        </p:txBody>
      </p:sp>
      <p:sp>
        <p:nvSpPr>
          <p:cNvPr id="5" name="Rectangle 4">
            <a:extLst>
              <a:ext uri="{FF2B5EF4-FFF2-40B4-BE49-F238E27FC236}">
                <a16:creationId xmlns:a16="http://schemas.microsoft.com/office/drawing/2014/main" id="{71BE9A23-9EBB-4901-AF48-877C9A1EBC77}"/>
              </a:ext>
            </a:extLst>
          </p:cNvPr>
          <p:cNvSpPr/>
          <p:nvPr/>
        </p:nvSpPr>
        <p:spPr>
          <a:xfrm>
            <a:off x="1331640" y="4221088"/>
            <a:ext cx="3246101" cy="993587"/>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lumMod val="50000"/>
                  </a:schemeClr>
                </a:solidFill>
              </a:rPr>
              <a:t>Data</a:t>
            </a:r>
          </a:p>
        </p:txBody>
      </p:sp>
      <p:sp>
        <p:nvSpPr>
          <p:cNvPr id="6" name="Flowchart: Magnetic Disk 5">
            <a:extLst>
              <a:ext uri="{FF2B5EF4-FFF2-40B4-BE49-F238E27FC236}">
                <a16:creationId xmlns:a16="http://schemas.microsoft.com/office/drawing/2014/main" id="{32686F30-0DCE-44BF-BD68-917B217EF9B6}"/>
              </a:ext>
            </a:extLst>
          </p:cNvPr>
          <p:cNvSpPr/>
          <p:nvPr/>
        </p:nvSpPr>
        <p:spPr>
          <a:xfrm>
            <a:off x="2686878" y="4322859"/>
            <a:ext cx="1170783" cy="758611"/>
          </a:xfrm>
          <a:prstGeom prst="flowChartMagneticDisk">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JSON</a:t>
            </a:r>
            <a:endParaRPr lang="en-US" sz="1000" dirty="0"/>
          </a:p>
        </p:txBody>
      </p:sp>
      <p:sp>
        <p:nvSpPr>
          <p:cNvPr id="9" name="Rectangle 8">
            <a:extLst>
              <a:ext uri="{FF2B5EF4-FFF2-40B4-BE49-F238E27FC236}">
                <a16:creationId xmlns:a16="http://schemas.microsoft.com/office/drawing/2014/main" id="{1E81BD73-6D94-49DF-865F-2269A5FB6076}"/>
              </a:ext>
            </a:extLst>
          </p:cNvPr>
          <p:cNvSpPr/>
          <p:nvPr/>
        </p:nvSpPr>
        <p:spPr>
          <a:xfrm>
            <a:off x="2321856" y="3010022"/>
            <a:ext cx="2046308" cy="629537"/>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Direct Read from BI</a:t>
            </a:r>
            <a:endParaRPr lang="en-US" sz="800" dirty="0"/>
          </a:p>
        </p:txBody>
      </p:sp>
      <p:sp>
        <p:nvSpPr>
          <p:cNvPr id="13" name="Rectangle 12">
            <a:extLst>
              <a:ext uri="{FF2B5EF4-FFF2-40B4-BE49-F238E27FC236}">
                <a16:creationId xmlns:a16="http://schemas.microsoft.com/office/drawing/2014/main" id="{2877F4F3-E95D-4353-83DE-F149A254459C}"/>
              </a:ext>
            </a:extLst>
          </p:cNvPr>
          <p:cNvSpPr/>
          <p:nvPr/>
        </p:nvSpPr>
        <p:spPr>
          <a:xfrm>
            <a:off x="2185992" y="1646889"/>
            <a:ext cx="2182171" cy="233408"/>
          </a:xfrm>
          <a:prstGeom prst="rect">
            <a:avLst/>
          </a:prstGeom>
        </p:spPr>
        <p:txBody>
          <a:bodyPr wrap="square">
            <a:spAutoFit/>
          </a:bodyPr>
          <a:lstStyle/>
          <a:p>
            <a:pPr algn="ctr"/>
            <a:r>
              <a:rPr lang="en-US" sz="1200" b="1" dirty="0">
                <a:solidFill>
                  <a:srgbClr val="000000"/>
                </a:solidFill>
              </a:rPr>
              <a:t>Patient Experience</a:t>
            </a:r>
          </a:p>
        </p:txBody>
      </p:sp>
      <p:cxnSp>
        <p:nvCxnSpPr>
          <p:cNvPr id="14" name="Connector: Curved 34">
            <a:extLst>
              <a:ext uri="{FF2B5EF4-FFF2-40B4-BE49-F238E27FC236}">
                <a16:creationId xmlns:a16="http://schemas.microsoft.com/office/drawing/2014/main" id="{2906F550-7D36-462C-84B8-7E675B1DA584}"/>
              </a:ext>
            </a:extLst>
          </p:cNvPr>
          <p:cNvCxnSpPr>
            <a:cxnSpLocks/>
            <a:stCxn id="9" idx="2"/>
            <a:endCxn id="6" idx="1"/>
          </p:cNvCxnSpPr>
          <p:nvPr/>
        </p:nvCxnSpPr>
        <p:spPr>
          <a:xfrm rot="5400000">
            <a:off x="2966990" y="3944839"/>
            <a:ext cx="683300" cy="72740"/>
          </a:xfrm>
          <a:prstGeom prst="curvedConnector3">
            <a:avLst>
              <a:gd name="adj1" fmla="val 50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FBEF4E4D-358B-458B-8F8E-762CF0D6C189}"/>
              </a:ext>
            </a:extLst>
          </p:cNvPr>
          <p:cNvSpPr/>
          <p:nvPr/>
        </p:nvSpPr>
        <p:spPr>
          <a:xfrm>
            <a:off x="1331640" y="2800682"/>
            <a:ext cx="3246101" cy="1338890"/>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lumMod val="50000"/>
                  </a:schemeClr>
                </a:solidFill>
              </a:rPr>
              <a:t>Services &amp; </a:t>
            </a:r>
          </a:p>
          <a:p>
            <a:r>
              <a:rPr lang="en-US" sz="1400" b="1" dirty="0">
                <a:solidFill>
                  <a:schemeClr val="tx1">
                    <a:lumMod val="50000"/>
                  </a:schemeClr>
                </a:solidFill>
              </a:rPr>
              <a:t>Data Access</a:t>
            </a:r>
          </a:p>
        </p:txBody>
      </p:sp>
      <p:sp>
        <p:nvSpPr>
          <p:cNvPr id="21" name="Rectangle 20">
            <a:extLst>
              <a:ext uri="{FF2B5EF4-FFF2-40B4-BE49-F238E27FC236}">
                <a16:creationId xmlns:a16="http://schemas.microsoft.com/office/drawing/2014/main" id="{E31C2B2B-C2E1-4DD4-8566-926FF1309B55}"/>
              </a:ext>
            </a:extLst>
          </p:cNvPr>
          <p:cNvSpPr/>
          <p:nvPr/>
        </p:nvSpPr>
        <p:spPr>
          <a:xfrm>
            <a:off x="1331640" y="1542267"/>
            <a:ext cx="3246101" cy="1183361"/>
          </a:xfrm>
          <a:prstGeom prst="rect">
            <a:avLst/>
          </a:prstGeom>
          <a:noFill/>
          <a:ln>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lumMod val="50000"/>
                  </a:schemeClr>
                </a:solidFill>
              </a:rPr>
              <a:t>User</a:t>
            </a:r>
          </a:p>
          <a:p>
            <a:r>
              <a:rPr lang="en-US" sz="1400" b="1" dirty="0">
                <a:solidFill>
                  <a:schemeClr val="tx1">
                    <a:lumMod val="50000"/>
                  </a:schemeClr>
                </a:solidFill>
              </a:rPr>
              <a:t>Interface</a:t>
            </a:r>
          </a:p>
        </p:txBody>
      </p:sp>
      <p:cxnSp>
        <p:nvCxnSpPr>
          <p:cNvPr id="29" name="Connector: Curved 109">
            <a:extLst>
              <a:ext uri="{FF2B5EF4-FFF2-40B4-BE49-F238E27FC236}">
                <a16:creationId xmlns:a16="http://schemas.microsoft.com/office/drawing/2014/main" id="{423C05B6-F473-4C10-B898-1658F4BE9951}"/>
              </a:ext>
            </a:extLst>
          </p:cNvPr>
          <p:cNvCxnSpPr>
            <a:cxnSpLocks/>
            <a:endCxn id="9" idx="0"/>
          </p:cNvCxnSpPr>
          <p:nvPr/>
        </p:nvCxnSpPr>
        <p:spPr>
          <a:xfrm rot="16200000" flipH="1">
            <a:off x="3055638" y="2720649"/>
            <a:ext cx="578743" cy="1"/>
          </a:xfrm>
          <a:prstGeom prst="curvedConnector3">
            <a:avLst>
              <a:gd name="adj1" fmla="val 50000"/>
            </a:avLst>
          </a:prstGeom>
          <a:ln w="12700">
            <a:solidFill>
              <a:schemeClr val="accent3"/>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B505D81-8BF7-4255-B9D5-2B3A6B40969E}"/>
              </a:ext>
            </a:extLst>
          </p:cNvPr>
          <p:cNvSpPr/>
          <p:nvPr/>
        </p:nvSpPr>
        <p:spPr>
          <a:xfrm rot="16200000">
            <a:off x="-879540" y="3085367"/>
            <a:ext cx="3441825" cy="369332"/>
          </a:xfrm>
          <a:prstGeom prst="rect">
            <a:avLst/>
          </a:prstGeom>
          <a:ln>
            <a:noFill/>
          </a:ln>
        </p:spPr>
        <p:txBody>
          <a:bodyPr wrap="square">
            <a:spAutoFit/>
          </a:bodyPr>
          <a:lstStyle/>
          <a:p>
            <a:pPr algn="ctr"/>
            <a:r>
              <a:rPr lang="en-US" dirty="0">
                <a:solidFill>
                  <a:schemeClr val="tx1">
                    <a:lumMod val="50000"/>
                  </a:schemeClr>
                </a:solidFill>
              </a:rPr>
              <a:t>AWS Cloud</a:t>
            </a:r>
          </a:p>
        </p:txBody>
      </p:sp>
      <p:sp>
        <p:nvSpPr>
          <p:cNvPr id="33" name="Rectangle 32">
            <a:extLst>
              <a:ext uri="{FF2B5EF4-FFF2-40B4-BE49-F238E27FC236}">
                <a16:creationId xmlns:a16="http://schemas.microsoft.com/office/drawing/2014/main" id="{F6568F34-EDEC-4511-B4C8-ECB257C29730}"/>
              </a:ext>
            </a:extLst>
          </p:cNvPr>
          <p:cNvSpPr/>
          <p:nvPr/>
        </p:nvSpPr>
        <p:spPr>
          <a:xfrm>
            <a:off x="2321856" y="1886090"/>
            <a:ext cx="2056450" cy="782222"/>
          </a:xfrm>
          <a:prstGeom prst="rect">
            <a:avLst/>
          </a:prstGeom>
          <a:solidFill>
            <a:srgbClr val="0070C0"/>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dirty="0"/>
              <a:t>Power BI  or Angular</a:t>
            </a:r>
          </a:p>
        </p:txBody>
      </p:sp>
      <p:sp>
        <p:nvSpPr>
          <p:cNvPr id="34" name="Rectangle 33">
            <a:extLst>
              <a:ext uri="{FF2B5EF4-FFF2-40B4-BE49-F238E27FC236}">
                <a16:creationId xmlns:a16="http://schemas.microsoft.com/office/drawing/2014/main" id="{DD8A99A1-F4D7-45F6-9D95-8DE9302FD098}"/>
              </a:ext>
            </a:extLst>
          </p:cNvPr>
          <p:cNvSpPr/>
          <p:nvPr/>
        </p:nvSpPr>
        <p:spPr>
          <a:xfrm>
            <a:off x="3387279" y="2220329"/>
            <a:ext cx="858042" cy="363078"/>
          </a:xfrm>
          <a:prstGeom prst="rect">
            <a:avLst/>
          </a:prstGeom>
          <a:solidFill>
            <a:schemeClr val="bg1"/>
          </a:solidFill>
          <a:ln>
            <a:solidFill>
              <a:schemeClr val="tx1">
                <a:lumMod val="50000"/>
              </a:schemeClr>
            </a:solidFill>
          </a:ln>
        </p:spPr>
        <p:txBody>
          <a:bodyPr wrap="square" anchor="ctr">
            <a:noAutofit/>
          </a:bodyPr>
          <a:lstStyle/>
          <a:p>
            <a:pPr algn="ctr"/>
            <a:r>
              <a:rPr lang="en-US" sz="1000" dirty="0">
                <a:solidFill>
                  <a:schemeClr val="tx1">
                    <a:lumMod val="50000"/>
                  </a:schemeClr>
                </a:solidFill>
              </a:rPr>
              <a:t>Dashboard</a:t>
            </a:r>
            <a:r>
              <a:rPr lang="en-US" sz="1100" dirty="0">
                <a:solidFill>
                  <a:schemeClr val="tx1">
                    <a:lumMod val="50000"/>
                  </a:schemeClr>
                </a:solidFill>
              </a:rPr>
              <a:t> 2</a:t>
            </a:r>
            <a:endParaRPr lang="en-US" dirty="0">
              <a:solidFill>
                <a:schemeClr val="tx1">
                  <a:lumMod val="50000"/>
                </a:schemeClr>
              </a:solidFill>
            </a:endParaRPr>
          </a:p>
        </p:txBody>
      </p:sp>
      <p:sp>
        <p:nvSpPr>
          <p:cNvPr id="35" name="Rectangle 34">
            <a:extLst>
              <a:ext uri="{FF2B5EF4-FFF2-40B4-BE49-F238E27FC236}">
                <a16:creationId xmlns:a16="http://schemas.microsoft.com/office/drawing/2014/main" id="{73EA2D55-192E-41FF-AB50-C98D496D70F3}"/>
              </a:ext>
            </a:extLst>
          </p:cNvPr>
          <p:cNvSpPr/>
          <p:nvPr/>
        </p:nvSpPr>
        <p:spPr>
          <a:xfrm>
            <a:off x="2439641" y="2222828"/>
            <a:ext cx="858042" cy="363078"/>
          </a:xfrm>
          <a:prstGeom prst="rect">
            <a:avLst/>
          </a:prstGeom>
          <a:solidFill>
            <a:schemeClr val="bg1"/>
          </a:solidFill>
          <a:ln>
            <a:solidFill>
              <a:schemeClr val="tx1">
                <a:lumMod val="50000"/>
              </a:schemeClr>
            </a:solidFill>
          </a:ln>
        </p:spPr>
        <p:txBody>
          <a:bodyPr wrap="square" anchor="ctr">
            <a:noAutofit/>
          </a:bodyPr>
          <a:lstStyle/>
          <a:p>
            <a:pPr algn="ctr"/>
            <a:r>
              <a:rPr lang="en-US" sz="1000" dirty="0">
                <a:solidFill>
                  <a:schemeClr val="tx1">
                    <a:lumMod val="50000"/>
                  </a:schemeClr>
                </a:solidFill>
              </a:rPr>
              <a:t>Dashboard</a:t>
            </a:r>
            <a:r>
              <a:rPr lang="en-US" sz="1100" dirty="0">
                <a:solidFill>
                  <a:schemeClr val="tx1">
                    <a:lumMod val="50000"/>
                  </a:schemeClr>
                </a:solidFill>
              </a:rPr>
              <a:t> 1</a:t>
            </a:r>
            <a:endParaRPr lang="en-US" dirty="0">
              <a:solidFill>
                <a:schemeClr val="tx1">
                  <a:lumMod val="50000"/>
                </a:schemeClr>
              </a:solidFill>
            </a:endParaRPr>
          </a:p>
        </p:txBody>
      </p:sp>
      <p:sp>
        <p:nvSpPr>
          <p:cNvPr id="3" name="TextBox 2"/>
          <p:cNvSpPr txBox="1"/>
          <p:nvPr/>
        </p:nvSpPr>
        <p:spPr>
          <a:xfrm>
            <a:off x="5652120" y="1003230"/>
            <a:ext cx="1449756" cy="369332"/>
          </a:xfrm>
          <a:prstGeom prst="rect">
            <a:avLst/>
          </a:prstGeom>
          <a:noFill/>
        </p:spPr>
        <p:txBody>
          <a:bodyPr wrap="none" rtlCol="0">
            <a:spAutoFit/>
          </a:bodyPr>
          <a:lstStyle/>
          <a:p>
            <a:r>
              <a:rPr lang="en-US" dirty="0"/>
              <a:t>Technologies </a:t>
            </a:r>
          </a:p>
        </p:txBody>
      </p:sp>
      <p:sp>
        <p:nvSpPr>
          <p:cNvPr id="38" name="TextBox 37"/>
          <p:cNvSpPr txBox="1"/>
          <p:nvPr/>
        </p:nvSpPr>
        <p:spPr>
          <a:xfrm>
            <a:off x="2051720" y="1001024"/>
            <a:ext cx="1345946" cy="369332"/>
          </a:xfrm>
          <a:prstGeom prst="rect">
            <a:avLst/>
          </a:prstGeom>
          <a:noFill/>
        </p:spPr>
        <p:txBody>
          <a:bodyPr wrap="none" rtlCol="0">
            <a:spAutoFit/>
          </a:bodyPr>
          <a:lstStyle/>
          <a:p>
            <a:r>
              <a:rPr lang="en-US" dirty="0"/>
              <a:t>Architecture</a:t>
            </a:r>
          </a:p>
        </p:txBody>
      </p:sp>
      <p:sp>
        <p:nvSpPr>
          <p:cNvPr id="39" name="TextBox 38"/>
          <p:cNvSpPr txBox="1"/>
          <p:nvPr/>
        </p:nvSpPr>
        <p:spPr>
          <a:xfrm>
            <a:off x="4788024" y="1916992"/>
            <a:ext cx="4048544" cy="276999"/>
          </a:xfrm>
          <a:prstGeom prst="rect">
            <a:avLst/>
          </a:prstGeom>
          <a:solidFill>
            <a:srgbClr val="92D050"/>
          </a:solidFill>
        </p:spPr>
        <p:txBody>
          <a:bodyPr wrap="square" rtlCol="0">
            <a:spAutoFit/>
          </a:bodyPr>
          <a:lstStyle/>
          <a:p>
            <a:r>
              <a:rPr lang="en-US" sz="1200" dirty="0"/>
              <a:t>Angular &amp; </a:t>
            </a:r>
            <a:r>
              <a:rPr lang="en-US" sz="1200" dirty="0" err="1"/>
              <a:t>amcharts</a:t>
            </a:r>
            <a:r>
              <a:rPr lang="en-US" sz="1200" dirty="0"/>
              <a:t> for visualization's</a:t>
            </a:r>
          </a:p>
        </p:txBody>
      </p:sp>
      <p:sp>
        <p:nvSpPr>
          <p:cNvPr id="40" name="TextBox 39"/>
          <p:cNvSpPr txBox="1"/>
          <p:nvPr/>
        </p:nvSpPr>
        <p:spPr>
          <a:xfrm>
            <a:off x="4788024" y="3250949"/>
            <a:ext cx="4048544" cy="276999"/>
          </a:xfrm>
          <a:prstGeom prst="rect">
            <a:avLst/>
          </a:prstGeom>
          <a:solidFill>
            <a:srgbClr val="92D050"/>
          </a:solidFill>
        </p:spPr>
        <p:txBody>
          <a:bodyPr wrap="square" rtlCol="0">
            <a:spAutoFit/>
          </a:bodyPr>
          <a:lstStyle/>
          <a:p>
            <a:r>
              <a:rPr lang="en-US" sz="1200" dirty="0"/>
              <a:t>AWS </a:t>
            </a:r>
          </a:p>
        </p:txBody>
      </p:sp>
      <p:sp>
        <p:nvSpPr>
          <p:cNvPr id="41" name="TextBox 40"/>
          <p:cNvSpPr txBox="1"/>
          <p:nvPr/>
        </p:nvSpPr>
        <p:spPr>
          <a:xfrm>
            <a:off x="4788024" y="4473295"/>
            <a:ext cx="4048544" cy="276999"/>
          </a:xfrm>
          <a:prstGeom prst="rect">
            <a:avLst/>
          </a:prstGeom>
          <a:solidFill>
            <a:srgbClr val="92D050"/>
          </a:solidFill>
        </p:spPr>
        <p:txBody>
          <a:bodyPr wrap="square" rtlCol="0">
            <a:spAutoFit/>
          </a:bodyPr>
          <a:lstStyle/>
          <a:p>
            <a:r>
              <a:rPr lang="en-US" sz="1200" dirty="0"/>
              <a:t>CSV to JSON files</a:t>
            </a:r>
          </a:p>
        </p:txBody>
      </p:sp>
      <p:sp>
        <p:nvSpPr>
          <p:cNvPr id="2" name="TextBox 1">
            <a:extLst>
              <a:ext uri="{FF2B5EF4-FFF2-40B4-BE49-F238E27FC236}">
                <a16:creationId xmlns:a16="http://schemas.microsoft.com/office/drawing/2014/main" id="{ECFF9D9D-7ACD-C249-9D35-6D542CF6CCE3}"/>
              </a:ext>
            </a:extLst>
          </p:cNvPr>
          <p:cNvSpPr txBox="1"/>
          <p:nvPr/>
        </p:nvSpPr>
        <p:spPr>
          <a:xfrm>
            <a:off x="539552" y="5373216"/>
            <a:ext cx="7848872" cy="369332"/>
          </a:xfrm>
          <a:prstGeom prst="rect">
            <a:avLst/>
          </a:prstGeom>
          <a:noFill/>
        </p:spPr>
        <p:txBody>
          <a:bodyPr wrap="square" rtlCol="0">
            <a:spAutoFit/>
          </a:bodyPr>
          <a:lstStyle/>
          <a:p>
            <a:pPr algn="ctr"/>
            <a:r>
              <a:rPr lang="en-US" b="1" dirty="0">
                <a:solidFill>
                  <a:schemeClr val="tx2">
                    <a:lumMod val="60000"/>
                    <a:lumOff val="40000"/>
                  </a:schemeClr>
                </a:solidFill>
              </a:rPr>
              <a:t>*** Used AWS for the Deployment of the application ***</a:t>
            </a:r>
          </a:p>
        </p:txBody>
      </p:sp>
    </p:spTree>
    <p:extLst>
      <p:ext uri="{BB962C8B-B14F-4D97-AF65-F5344CB8AC3E}">
        <p14:creationId xmlns:p14="http://schemas.microsoft.com/office/powerpoint/2010/main" val="3188962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323528" y="2934042"/>
            <a:ext cx="4959700" cy="2008288"/>
          </a:xfrm>
          <a:prstGeom prst="rect">
            <a:avLst/>
          </a:prstGeom>
        </p:spPr>
      </p:pic>
      <p:sp>
        <p:nvSpPr>
          <p:cNvPr id="3" name="Content Placeholder 2"/>
          <p:cNvSpPr>
            <a:spLocks noGrp="1"/>
          </p:cNvSpPr>
          <p:nvPr>
            <p:ph idx="1"/>
          </p:nvPr>
        </p:nvSpPr>
        <p:spPr>
          <a:xfrm>
            <a:off x="107504" y="652345"/>
            <a:ext cx="8229600" cy="576064"/>
          </a:xfrm>
        </p:spPr>
        <p:txBody>
          <a:bodyPr/>
          <a:lstStyle/>
          <a:p>
            <a:pPr marL="0" indent="0">
              <a:buNone/>
            </a:pPr>
            <a:r>
              <a:rPr lang="en-US" sz="2000" b="1" u="sng" dirty="0"/>
              <a:t>Dataset </a:t>
            </a:r>
            <a:r>
              <a:rPr lang="en-US" sz="2000" i="1" dirty="0">
                <a:solidFill>
                  <a:srgbClr val="0070C0"/>
                </a:solidFill>
              </a:rPr>
              <a:t>Gather Datasets from CHAPS.</a:t>
            </a:r>
          </a:p>
          <a:p>
            <a:pPr marL="514350" indent="-514350">
              <a:buAutoNum type="arabicParenR"/>
            </a:pPr>
            <a:endParaRPr lang="en-US" dirty="0"/>
          </a:p>
        </p:txBody>
      </p:sp>
      <p:pic>
        <p:nvPicPr>
          <p:cNvPr id="4" name="Picture 3"/>
          <p:cNvPicPr>
            <a:picLocks noChangeAspect="1"/>
          </p:cNvPicPr>
          <p:nvPr/>
        </p:nvPicPr>
        <p:blipFill rotWithShape="1">
          <a:blip r:embed="rId4"/>
          <a:srcRect r="32941"/>
          <a:stretch/>
        </p:blipFill>
        <p:spPr>
          <a:xfrm>
            <a:off x="107504" y="1138720"/>
            <a:ext cx="4104456" cy="1229600"/>
          </a:xfrm>
          <a:prstGeom prst="rect">
            <a:avLst/>
          </a:prstGeom>
        </p:spPr>
      </p:pic>
      <p:pic>
        <p:nvPicPr>
          <p:cNvPr id="5" name="Picture 4"/>
          <p:cNvPicPr>
            <a:picLocks noChangeAspect="1"/>
          </p:cNvPicPr>
          <p:nvPr/>
        </p:nvPicPr>
        <p:blipFill rotWithShape="1">
          <a:blip r:embed="rId5"/>
          <a:srcRect r="8191"/>
          <a:stretch/>
        </p:blipFill>
        <p:spPr>
          <a:xfrm>
            <a:off x="4177188" y="1117662"/>
            <a:ext cx="4787300" cy="1629800"/>
          </a:xfrm>
          <a:prstGeom prst="rect">
            <a:avLst/>
          </a:prstGeom>
        </p:spPr>
      </p:pic>
      <p:pic>
        <p:nvPicPr>
          <p:cNvPr id="7" name="Picture 6"/>
          <p:cNvPicPr>
            <a:picLocks noChangeAspect="1"/>
          </p:cNvPicPr>
          <p:nvPr/>
        </p:nvPicPr>
        <p:blipFill rotWithShape="1">
          <a:blip r:embed="rId6"/>
          <a:srcRect l="33856" t="20601" r="35825" b="12900"/>
          <a:stretch/>
        </p:blipFill>
        <p:spPr>
          <a:xfrm>
            <a:off x="5508104" y="2824124"/>
            <a:ext cx="2451303" cy="3024335"/>
          </a:xfrm>
          <a:prstGeom prst="rect">
            <a:avLst/>
          </a:prstGeom>
        </p:spPr>
      </p:pic>
    </p:spTree>
    <p:extLst>
      <p:ext uri="{BB962C8B-B14F-4D97-AF65-F5344CB8AC3E}">
        <p14:creationId xmlns:p14="http://schemas.microsoft.com/office/powerpoint/2010/main" val="26267625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E5CB10-ACA6-BF4B-9397-4FB8FB9699F0}"/>
              </a:ext>
            </a:extLst>
          </p:cNvPr>
          <p:cNvSpPr>
            <a:spLocks noGrp="1"/>
          </p:cNvSpPr>
          <p:nvPr>
            <p:ph type="title"/>
          </p:nvPr>
        </p:nvSpPr>
        <p:spPr/>
        <p:txBody>
          <a:bodyPr>
            <a:normAutofit/>
          </a:bodyPr>
          <a:lstStyle/>
          <a:p>
            <a:pPr algn="l"/>
            <a:r>
              <a:rPr lang="en-US" sz="4000" b="1" dirty="0">
                <a:solidFill>
                  <a:schemeClr val="tx2">
                    <a:lumMod val="60000"/>
                    <a:lumOff val="40000"/>
                  </a:schemeClr>
                </a:solidFill>
                <a:latin typeface="+mn-lt"/>
              </a:rPr>
              <a:t>Data Analysis</a:t>
            </a:r>
          </a:p>
        </p:txBody>
      </p:sp>
      <p:pic>
        <p:nvPicPr>
          <p:cNvPr id="5" name="Content Placeholder 4" descr="A screenshot of a cell phone&#10;&#10;Description automatically generated">
            <a:extLst>
              <a:ext uri="{FF2B5EF4-FFF2-40B4-BE49-F238E27FC236}">
                <a16:creationId xmlns:a16="http://schemas.microsoft.com/office/drawing/2014/main" id="{A27CC503-D83F-D74B-8FB4-3E66DF5CF881}"/>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5405" r="45028" b="8682"/>
          <a:stretch/>
        </p:blipFill>
        <p:spPr>
          <a:xfrm>
            <a:off x="475039" y="1383177"/>
            <a:ext cx="3980810" cy="3888432"/>
          </a:xfrm>
        </p:spPr>
      </p:pic>
      <p:sp>
        <p:nvSpPr>
          <p:cNvPr id="6" name="TextBox 5">
            <a:extLst>
              <a:ext uri="{FF2B5EF4-FFF2-40B4-BE49-F238E27FC236}">
                <a16:creationId xmlns:a16="http://schemas.microsoft.com/office/drawing/2014/main" id="{7880075F-D492-7A49-91FB-73413C0AB240}"/>
              </a:ext>
            </a:extLst>
          </p:cNvPr>
          <p:cNvSpPr txBox="1"/>
          <p:nvPr/>
        </p:nvSpPr>
        <p:spPr>
          <a:xfrm>
            <a:off x="4683616" y="1376590"/>
            <a:ext cx="4344875"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The dataset has 1936 Surveys, that are spread across states and hospitals.</a:t>
            </a:r>
          </a:p>
          <a:p>
            <a:pPr marL="285750" indent="-285750">
              <a:buFont typeface="Arial" panose="020B0604020202020204" pitchFamily="34" charset="0"/>
              <a:buChar char="•"/>
            </a:pPr>
            <a:r>
              <a:rPr lang="en-US" dirty="0"/>
              <a:t>Each and every survey contains 8 set of questions.</a:t>
            </a:r>
          </a:p>
          <a:p>
            <a:pPr marL="285750" indent="-285750">
              <a:buFont typeface="Arial" panose="020B0604020202020204" pitchFamily="34" charset="0"/>
              <a:buChar char="•"/>
            </a:pPr>
            <a:r>
              <a:rPr lang="en-US" dirty="0"/>
              <a:t>The questions are mostly to understand the patient’s feedback.</a:t>
            </a:r>
          </a:p>
          <a:p>
            <a:pPr marL="285750" indent="-285750">
              <a:buFont typeface="Arial" panose="020B0604020202020204" pitchFamily="34" charset="0"/>
              <a:buChar char="•"/>
            </a:pPr>
            <a:r>
              <a:rPr lang="en-US" dirty="0"/>
              <a:t>Then these data sets are aggregated question wise and state wise.</a:t>
            </a:r>
          </a:p>
          <a:p>
            <a:pPr marL="285750" indent="-285750">
              <a:buFont typeface="Arial" panose="020B0604020202020204" pitchFamily="34" charset="0"/>
              <a:buChar char="•"/>
            </a:pPr>
            <a:r>
              <a:rPr lang="en-US" dirty="0"/>
              <a:t>Performance Dashboard – For each question, we aggregated the value at the state level.</a:t>
            </a:r>
          </a:p>
          <a:p>
            <a:pPr marL="285750" indent="-285750">
              <a:buFont typeface="Arial" panose="020B0604020202020204" pitchFamily="34" charset="0"/>
              <a:buChar char="•"/>
            </a:pPr>
            <a:r>
              <a:rPr lang="en-US" dirty="0"/>
              <a:t>Star rating dashboard – Based on the KPI scores, the star rating dashboard is generated.</a:t>
            </a:r>
          </a:p>
          <a:p>
            <a:pPr marL="285750" indent="-285750">
              <a:buFont typeface="Arial" panose="020B0604020202020204" pitchFamily="34" charset="0"/>
              <a:buChar char="•"/>
            </a:pPr>
            <a:r>
              <a:rPr lang="en-US" dirty="0"/>
              <a:t>Aggregated Dashboard – Aggregation  of all  CHAPS 8 survey questions.</a:t>
            </a:r>
          </a:p>
        </p:txBody>
      </p:sp>
    </p:spTree>
    <p:extLst>
      <p:ext uri="{BB962C8B-B14F-4D97-AF65-F5344CB8AC3E}">
        <p14:creationId xmlns:p14="http://schemas.microsoft.com/office/powerpoint/2010/main" val="1028303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404664"/>
            <a:ext cx="8229600" cy="4813995"/>
          </a:xfrm>
        </p:spPr>
        <p:txBody>
          <a:bodyPr>
            <a:normAutofit fontScale="92500" lnSpcReduction="10000"/>
          </a:bodyPr>
          <a:lstStyle/>
          <a:p>
            <a:pPr marL="0" indent="0">
              <a:buNone/>
            </a:pPr>
            <a:r>
              <a:rPr lang="en-IN" sz="3500" b="1" dirty="0">
                <a:solidFill>
                  <a:schemeClr val="tx2">
                    <a:lumMod val="60000"/>
                    <a:lumOff val="40000"/>
                  </a:schemeClr>
                </a:solidFill>
                <a:latin typeface="Calibri" pitchFamily="34" charset="0"/>
              </a:rPr>
              <a:t>New Findings - Requirements / KPIs </a:t>
            </a:r>
          </a:p>
          <a:p>
            <a:pPr marL="0" indent="0">
              <a:buNone/>
            </a:pPr>
            <a:endParaRPr lang="en-US" sz="2000" b="1" u="sng" dirty="0">
              <a:solidFill>
                <a:srgbClr val="0070C0"/>
              </a:solidFill>
            </a:endParaRPr>
          </a:p>
          <a:p>
            <a:pPr marL="0" indent="0">
              <a:buNone/>
            </a:pPr>
            <a:r>
              <a:rPr lang="en-US" sz="2000" b="1" u="sng" dirty="0">
                <a:solidFill>
                  <a:srgbClr val="0070C0"/>
                </a:solidFill>
              </a:rPr>
              <a:t>Analysis</a:t>
            </a:r>
            <a:r>
              <a:rPr lang="en-US" sz="2000" dirty="0"/>
              <a:t> - </a:t>
            </a:r>
            <a:r>
              <a:rPr lang="en-US" sz="2000" i="1" dirty="0">
                <a:solidFill>
                  <a:srgbClr val="0070C0"/>
                </a:solidFill>
              </a:rPr>
              <a:t>Analyzing Requirements for Patient Experience – Identify service line, facility and data set</a:t>
            </a:r>
          </a:p>
          <a:p>
            <a:pPr marL="0" indent="0">
              <a:buNone/>
            </a:pPr>
            <a:endParaRPr lang="en-US" sz="2000" i="1" dirty="0">
              <a:solidFill>
                <a:srgbClr val="0070C0"/>
              </a:solidFill>
            </a:endParaRPr>
          </a:p>
          <a:p>
            <a:r>
              <a:rPr lang="en-US" sz="1600" i="1" dirty="0"/>
              <a:t>Surveys are initiated once the patient gets discharged from any hospital or diagnostic facility. This can be large hospital or medical practice or emergency room and even ambulatory/hospice care providers.</a:t>
            </a:r>
          </a:p>
          <a:p>
            <a:endParaRPr lang="en-US" sz="1600" i="1" dirty="0"/>
          </a:p>
          <a:p>
            <a:r>
              <a:rPr lang="en-US" sz="1600" i="1" dirty="0"/>
              <a:t>Surveys are accessed by Patients through multiple channels – IVR, Postal mail, online, </a:t>
            </a:r>
            <a:r>
              <a:rPr lang="en-US" sz="1600" i="1" dirty="0" err="1"/>
              <a:t>esurvey</a:t>
            </a:r>
            <a:r>
              <a:rPr lang="en-US" sz="1600" i="1" dirty="0"/>
              <a:t> etc. based on the customers preference and consent.</a:t>
            </a:r>
          </a:p>
          <a:p>
            <a:endParaRPr lang="en-US" sz="1600" i="1" dirty="0"/>
          </a:p>
          <a:p>
            <a:r>
              <a:rPr lang="en-US" sz="1600" i="1" dirty="0"/>
              <a:t>Responses are collected &amp; aggregated for each patient based on the discharge date or survey response dates</a:t>
            </a:r>
          </a:p>
          <a:p>
            <a:endParaRPr lang="en-US" sz="1600" i="1" dirty="0"/>
          </a:p>
          <a:p>
            <a:r>
              <a:rPr lang="en-US" sz="1600" i="1" dirty="0"/>
              <a:t>Responses are aggregated at different levels such as </a:t>
            </a:r>
            <a:r>
              <a:rPr lang="en-US" sz="1600" i="1" dirty="0" err="1"/>
              <a:t>servicelines</a:t>
            </a:r>
            <a:r>
              <a:rPr lang="en-US" sz="1600" i="1" dirty="0"/>
              <a:t>, facility, enterprise and also across various time spans such as monthly, quarterly and annual. Compared with previous period </a:t>
            </a:r>
            <a:r>
              <a:rPr lang="en-US" sz="1600" i="1" dirty="0">
                <a:solidFill>
                  <a:srgbClr val="0070C0"/>
                </a:solidFill>
              </a:rPr>
              <a:t>(In Scope) </a:t>
            </a:r>
            <a:r>
              <a:rPr lang="en-US" sz="1600" i="1" dirty="0"/>
              <a:t>and its peer group </a:t>
            </a:r>
            <a:r>
              <a:rPr lang="en-US" sz="1600" i="1" dirty="0">
                <a:solidFill>
                  <a:srgbClr val="0070C0"/>
                </a:solidFill>
              </a:rPr>
              <a:t>(Not in Scope)</a:t>
            </a:r>
            <a:r>
              <a:rPr lang="en-US" sz="1600" i="1" dirty="0"/>
              <a:t>.</a:t>
            </a:r>
          </a:p>
          <a:p>
            <a:pPr marL="0" indent="0">
              <a:buNone/>
            </a:pPr>
            <a:endParaRPr lang="en-US" sz="2000" i="1" dirty="0">
              <a:solidFill>
                <a:srgbClr val="0070C0"/>
              </a:solidFill>
            </a:endParaRPr>
          </a:p>
          <a:p>
            <a:pPr marL="0" indent="0">
              <a:buNone/>
            </a:pPr>
            <a:endParaRPr lang="en-US" sz="2000" i="1" dirty="0">
              <a:solidFill>
                <a:srgbClr val="0070C0"/>
              </a:solidFill>
            </a:endParaRPr>
          </a:p>
          <a:p>
            <a:pPr marL="0" indent="0">
              <a:buNone/>
            </a:pPr>
            <a:endParaRPr lang="en-US" sz="2000" i="1" dirty="0">
              <a:solidFill>
                <a:srgbClr val="0070C0"/>
              </a:solidFill>
            </a:endParaRPr>
          </a:p>
        </p:txBody>
      </p:sp>
    </p:spTree>
    <p:extLst>
      <p:ext uri="{BB962C8B-B14F-4D97-AF65-F5344CB8AC3E}">
        <p14:creationId xmlns:p14="http://schemas.microsoft.com/office/powerpoint/2010/main" val="359157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23528" y="620688"/>
            <a:ext cx="8229600" cy="2880320"/>
          </a:xfrm>
        </p:spPr>
        <p:txBody>
          <a:bodyPr>
            <a:normAutofit/>
          </a:bodyPr>
          <a:lstStyle/>
          <a:p>
            <a:pPr marL="0" indent="0">
              <a:buNone/>
            </a:pPr>
            <a:r>
              <a:rPr lang="en-US" sz="2000" b="1" u="sng" dirty="0">
                <a:solidFill>
                  <a:srgbClr val="0070C0"/>
                </a:solidFill>
              </a:rPr>
              <a:t>KPI Definition </a:t>
            </a:r>
            <a:r>
              <a:rPr lang="en-US" sz="2000" i="1" dirty="0">
                <a:solidFill>
                  <a:srgbClr val="0070C0"/>
                </a:solidFill>
              </a:rPr>
              <a:t>Define Key performance measures for analyzing patient experience</a:t>
            </a:r>
          </a:p>
          <a:p>
            <a:pPr marL="0" indent="0">
              <a:buNone/>
            </a:pPr>
            <a:r>
              <a:rPr lang="en-US" sz="1200" b="1" dirty="0"/>
              <a:t>Top Box Score</a:t>
            </a:r>
            <a:endParaRPr lang="en-US" sz="1200" dirty="0"/>
          </a:p>
          <a:p>
            <a:r>
              <a:rPr lang="en-US" sz="1200" dirty="0"/>
              <a:t>Question-level scores are calculated by taking the number of responses in the </a:t>
            </a:r>
            <a:r>
              <a:rPr lang="en-US" sz="1200" i="1" dirty="0"/>
              <a:t>most desirable </a:t>
            </a:r>
            <a:r>
              <a:rPr lang="en-US" sz="1200" dirty="0"/>
              <a:t>response category and dividing it by the total number of responses, excluding ignore values. Question-level </a:t>
            </a:r>
            <a:r>
              <a:rPr lang="en-US" sz="1200" i="1" dirty="0"/>
              <a:t>n </a:t>
            </a:r>
            <a:r>
              <a:rPr lang="en-US" sz="1200" dirty="0"/>
              <a:t>is determined by the number of respondents who answered that question.</a:t>
            </a:r>
          </a:p>
          <a:p>
            <a:pPr marL="0" indent="0">
              <a:buNone/>
            </a:pPr>
            <a:r>
              <a:rPr lang="en-US" sz="1200" b="1" dirty="0"/>
              <a:t>Mean Score</a:t>
            </a:r>
            <a:endParaRPr lang="en-US" sz="1200" dirty="0"/>
          </a:p>
          <a:p>
            <a:r>
              <a:rPr lang="en-US" sz="1200" dirty="0"/>
              <a:t>The </a:t>
            </a:r>
            <a:r>
              <a:rPr lang="en-US" sz="1200" i="1" dirty="0"/>
              <a:t>n </a:t>
            </a:r>
            <a:r>
              <a:rPr lang="en-US" sz="1200" dirty="0"/>
              <a:t>of a question is the total number of responses to the question. The </a:t>
            </a:r>
            <a:r>
              <a:rPr lang="en-US" sz="1200" i="1" dirty="0"/>
              <a:t>n </a:t>
            </a:r>
            <a:r>
              <a:rPr lang="en-US" sz="1200" dirty="0"/>
              <a:t>of a section is the total number of unique responses in that section (</a:t>
            </a:r>
            <a:r>
              <a:rPr lang="en-US" sz="1200" i="1" dirty="0"/>
              <a:t>i.e.</a:t>
            </a:r>
            <a:r>
              <a:rPr lang="en-US" sz="1200" dirty="0"/>
              <a:t>, not the sum of question responses). The overall </a:t>
            </a:r>
            <a:r>
              <a:rPr lang="en-US" sz="1200" i="1" dirty="0"/>
              <a:t>n </a:t>
            </a:r>
            <a:r>
              <a:rPr lang="en-US" sz="1200" dirty="0"/>
              <a:t>is the total number of unique responses and mean is calculated taking the average of all the responses.</a:t>
            </a:r>
          </a:p>
          <a:p>
            <a:pPr marL="0" indent="0">
              <a:buNone/>
            </a:pPr>
            <a:r>
              <a:rPr lang="en-US" sz="1200" b="1" dirty="0"/>
              <a:t>Percentile Distribution</a:t>
            </a:r>
            <a:endParaRPr lang="en-US" sz="1200" dirty="0"/>
          </a:p>
          <a:p>
            <a:r>
              <a:rPr lang="en-US" sz="1200" dirty="0"/>
              <a:t>This would calculate the percentage distribution of CHAPS survey responses across various 5 categories.</a:t>
            </a:r>
          </a:p>
          <a:p>
            <a:pPr marL="0" indent="0">
              <a:buNone/>
            </a:pPr>
            <a:endParaRPr lang="en-US" dirty="0"/>
          </a:p>
        </p:txBody>
      </p:sp>
      <p:pic>
        <p:nvPicPr>
          <p:cNvPr id="4" name="Picture 3"/>
          <p:cNvPicPr>
            <a:picLocks noChangeAspect="1"/>
          </p:cNvPicPr>
          <p:nvPr/>
        </p:nvPicPr>
        <p:blipFill>
          <a:blip r:embed="rId2"/>
          <a:stretch>
            <a:fillRect/>
          </a:stretch>
        </p:blipFill>
        <p:spPr>
          <a:xfrm>
            <a:off x="323528" y="3941207"/>
            <a:ext cx="7704856" cy="1637009"/>
          </a:xfrm>
          <a:prstGeom prst="rect">
            <a:avLst/>
          </a:prstGeom>
        </p:spPr>
      </p:pic>
    </p:spTree>
    <p:extLst>
      <p:ext uri="{BB962C8B-B14F-4D97-AF65-F5344CB8AC3E}">
        <p14:creationId xmlns:p14="http://schemas.microsoft.com/office/powerpoint/2010/main" val="2936999173"/>
      </p:ext>
    </p:extLst>
  </p:cSld>
  <p:clrMapOvr>
    <a:masterClrMapping/>
  </p:clrMapOvr>
</p:sld>
</file>

<file path=ppt/theme/theme1.xml><?xml version="1.0" encoding="utf-8"?>
<a:theme xmlns:a="http://schemas.openxmlformats.org/drawingml/2006/main" name="UMKC_PPT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UMKC_PPT1</Template>
  <TotalTime>3981</TotalTime>
  <Words>1729</Words>
  <Application>Microsoft Macintosh PowerPoint</Application>
  <PresentationFormat>On-screen Show (4:3)</PresentationFormat>
  <Paragraphs>181</Paragraphs>
  <Slides>35</Slides>
  <Notes>7</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35</vt:i4>
      </vt:variant>
    </vt:vector>
  </HeadingPairs>
  <TitlesOfParts>
    <vt:vector size="40" baseType="lpstr">
      <vt:lpstr>Arial</vt:lpstr>
      <vt:lpstr>Calibri</vt:lpstr>
      <vt:lpstr>Helvetica</vt:lpstr>
      <vt:lpstr>UMKC_PPT1</vt:lpstr>
      <vt:lpstr>Custom Design</vt:lpstr>
      <vt:lpstr>Patient Experience Analytics from CAHPS Survey Data  </vt:lpstr>
      <vt:lpstr>Objective</vt:lpstr>
      <vt:lpstr>Patient Experience</vt:lpstr>
      <vt:lpstr>Sample Survey Data Sample</vt:lpstr>
      <vt:lpstr>PowerPoint Presentation</vt:lpstr>
      <vt:lpstr>PowerPoint Presentation</vt:lpstr>
      <vt:lpstr>Data Analysis</vt:lpstr>
      <vt:lpstr>PowerPoint Presentation</vt:lpstr>
      <vt:lpstr>PowerPoint Presentation</vt:lpstr>
      <vt:lpstr>PowerPoint Presentation</vt:lpstr>
      <vt:lpstr>Use case / Application Walkthrough</vt:lpstr>
      <vt:lpstr>Sign-in Page </vt:lpstr>
      <vt:lpstr>Angular Code</vt:lpstr>
      <vt:lpstr>Code Snippets - Continuation</vt:lpstr>
      <vt:lpstr>FireBase Configuration</vt:lpstr>
      <vt:lpstr>Registered Users in FireBase</vt:lpstr>
      <vt:lpstr>Landing Page</vt:lpstr>
      <vt:lpstr>Key Performance Metrics </vt:lpstr>
      <vt:lpstr>Performance Dashboard</vt:lpstr>
      <vt:lpstr>Performance Dashboard Visualizations </vt:lpstr>
      <vt:lpstr>Performance Dashboard Viz Cont….</vt:lpstr>
      <vt:lpstr>Aggregate Dashboard</vt:lpstr>
      <vt:lpstr>Star Rating Dashboard</vt:lpstr>
      <vt:lpstr>Code Snippets</vt:lpstr>
      <vt:lpstr>Code Snippets Cont…</vt:lpstr>
      <vt:lpstr>Code Snippets Cont..</vt:lpstr>
      <vt:lpstr>Challenges &amp; Approaches</vt:lpstr>
      <vt:lpstr>PowerPoint Presentation</vt:lpstr>
      <vt:lpstr>Individual Learnings &amp; Collaboration Methods</vt:lpstr>
      <vt:lpstr>Trello Dashboard </vt:lpstr>
      <vt:lpstr>Application URL and Github link</vt:lpstr>
      <vt:lpstr>PowerPoint Presentation</vt:lpstr>
      <vt:lpstr>Summary</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Wildfire Intensity</dc:title>
  <dc:creator>Sindhusha</dc:creator>
  <cp:lastModifiedBy>Microsoft Office User</cp:lastModifiedBy>
  <cp:revision>71</cp:revision>
  <dcterms:created xsi:type="dcterms:W3CDTF">2019-02-27T18:56:28Z</dcterms:created>
  <dcterms:modified xsi:type="dcterms:W3CDTF">2020-05-05T01:31:54Z</dcterms:modified>
</cp:coreProperties>
</file>